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60" r:id="rId3"/>
    <p:sldId id="296" r:id="rId4"/>
    <p:sldId id="297" r:id="rId5"/>
    <p:sldId id="300" r:id="rId6"/>
    <p:sldId id="301" r:id="rId7"/>
    <p:sldId id="304" r:id="rId8"/>
    <p:sldId id="305" r:id="rId9"/>
    <p:sldId id="302" r:id="rId10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2"/>
    </p:embeddedFont>
    <p:embeddedFont>
      <p:font typeface="Cabin" pitchFamily="2" charset="77"/>
      <p:regular r:id="rId13"/>
      <p:bold r:id="rId14"/>
      <p:italic r:id="rId15"/>
      <p:boldItalic r:id="rId16"/>
    </p:embeddedFont>
    <p:embeddedFont>
      <p:font typeface="Lexend" pitchFamily="2" charset="77"/>
      <p:regular r:id="rId17"/>
      <p:bold r:id="rId18"/>
    </p:embeddedFont>
    <p:embeddedFont>
      <p:font typeface="PT Sans" panose="020B0503020203020204" pitchFamily="34" charset="77"/>
      <p:regular r:id="rId19"/>
      <p:bold r:id="rId20"/>
      <p:italic r:id="rId21"/>
      <p:boldItalic r:id="rId22"/>
    </p:embeddedFont>
    <p:embeddedFont>
      <p:font typeface="Raleway" pitchFamily="2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0500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11C8EA-030F-49FD-A0DE-16DDC367015E}">
  <a:tblStyle styleId="{5511C8EA-030F-49FD-A0DE-16DDC36701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E27F6C3-7AC7-4DB7-BE2E-1224BC7F37C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22"/>
    <p:restoredTop sz="94714"/>
  </p:normalViewPr>
  <p:slideViewPr>
    <p:cSldViewPr snapToGrid="0">
      <p:cViewPr>
        <p:scale>
          <a:sx n="124" d="100"/>
          <a:sy n="124" d="100"/>
        </p:scale>
        <p:origin x="97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44dd587e1b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44dd587e1b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45c9db061f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45c9db061f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45c9db061f_0_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45c9db061f_0_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524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45c9db061f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45c9db061f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3331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45c9db061f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45c9db061f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8434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45c9db061f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45c9db061f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669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1258269c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1258269c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654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1258269c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1258269c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272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45c9db061f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245c9db061f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197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516600"/>
            <a:ext cx="67419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217400"/>
            <a:ext cx="6739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67350" y="3307100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8"/>
          <p:cNvSpPr/>
          <p:nvPr/>
        </p:nvSpPr>
        <p:spPr>
          <a:xfrm rot="8525066">
            <a:off x="7452998" y="-1702361"/>
            <a:ext cx="3069068" cy="3182568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8428900" y="28477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8"/>
          <p:cNvSpPr/>
          <p:nvPr/>
        </p:nvSpPr>
        <p:spPr>
          <a:xfrm>
            <a:off x="8546150" y="393288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100650" y="152018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2442100" y="21491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8653050" y="407571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224487" y="385362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6107275" y="4884414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3627975" y="435353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/>
          <p:nvPr/>
        </p:nvSpPr>
        <p:spPr>
          <a:xfrm rot="8525066">
            <a:off x="7452998" y="-1702361"/>
            <a:ext cx="3069068" cy="3182568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8668525" y="448947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7814325" y="306964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219700" y="4608502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2521600" y="4944064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4309150" y="5616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8906650" y="332798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7893825" y="490913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2257912" y="95852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/>
          <p:nvPr/>
        </p:nvSpPr>
        <p:spPr>
          <a:xfrm rot="-2293407">
            <a:off x="-2457822" y="3110298"/>
            <a:ext cx="4395890" cy="4558458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3"/>
          <p:cNvSpPr/>
          <p:nvPr/>
        </p:nvSpPr>
        <p:spPr>
          <a:xfrm>
            <a:off x="8668525" y="448947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3"/>
          <p:cNvSpPr/>
          <p:nvPr/>
        </p:nvSpPr>
        <p:spPr>
          <a:xfrm>
            <a:off x="222813" y="132776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222825" y="405483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3"/>
          <p:cNvSpPr/>
          <p:nvPr/>
        </p:nvSpPr>
        <p:spPr>
          <a:xfrm>
            <a:off x="6428363" y="21158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3"/>
          <p:cNvSpPr/>
          <p:nvPr/>
        </p:nvSpPr>
        <p:spPr>
          <a:xfrm>
            <a:off x="3232713" y="491216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485400" y="2823313"/>
            <a:ext cx="3943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6670000" y="1649513"/>
            <a:ext cx="17589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/>
          <p:nvPr/>
        </p:nvSpPr>
        <p:spPr>
          <a:xfrm rot="-2293407">
            <a:off x="-2457822" y="3110298"/>
            <a:ext cx="4395890" cy="4558458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8789175" y="327662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211850" y="345538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3334938" y="489278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7394700" y="20526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338763" y="279318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132550" y="457812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8947788" y="2886614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8009013" y="471891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8088525" y="158602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>
            <a:spLocks noGrp="1"/>
          </p:cNvSpPr>
          <p:nvPr>
            <p:ph type="pic" idx="2"/>
          </p:nvPr>
        </p:nvSpPr>
        <p:spPr>
          <a:xfrm>
            <a:off x="4722025" y="0"/>
            <a:ext cx="442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720000" y="1622775"/>
            <a:ext cx="3735900" cy="24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720000" y="970575"/>
            <a:ext cx="37398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8668525" y="448947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140400" y="3560752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299013" y="28476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7893825" y="490913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3232713" y="491216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8668525" y="448947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>
            <a:off x="8668525" y="77088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/>
          <p:nvPr/>
        </p:nvSpPr>
        <p:spPr>
          <a:xfrm>
            <a:off x="312763" y="296981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4197600" y="205264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ubTitle" idx="1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>
            <a:spLocks noGrp="1"/>
          </p:cNvSpPr>
          <p:nvPr>
            <p:ph type="pic" idx="2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 hasCustomPrompt="1"/>
          </p:nvPr>
        </p:nvSpPr>
        <p:spPr>
          <a:xfrm>
            <a:off x="5905288" y="2024582"/>
            <a:ext cx="2523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5905288" y="2707304"/>
            <a:ext cx="25236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2" hasCustomPrompt="1"/>
          </p:nvPr>
        </p:nvSpPr>
        <p:spPr>
          <a:xfrm>
            <a:off x="5905289" y="701671"/>
            <a:ext cx="2523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3"/>
          </p:nvPr>
        </p:nvSpPr>
        <p:spPr>
          <a:xfrm>
            <a:off x="5905289" y="1384383"/>
            <a:ext cx="25236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4" hasCustomPrompt="1"/>
          </p:nvPr>
        </p:nvSpPr>
        <p:spPr>
          <a:xfrm>
            <a:off x="5905291" y="3347507"/>
            <a:ext cx="2523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5"/>
          </p:nvPr>
        </p:nvSpPr>
        <p:spPr>
          <a:xfrm>
            <a:off x="5905291" y="4030229"/>
            <a:ext cx="25236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>
            <a:spLocks noGrp="1"/>
          </p:cNvSpPr>
          <p:nvPr>
            <p:ph type="pic" idx="6"/>
          </p:nvPr>
        </p:nvSpPr>
        <p:spPr>
          <a:xfrm>
            <a:off x="0" y="-13100"/>
            <a:ext cx="5728200" cy="51567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4"/>
          <p:cNvSpPr/>
          <p:nvPr/>
        </p:nvSpPr>
        <p:spPr>
          <a:xfrm>
            <a:off x="116575" y="284637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456163" y="16093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8931925" y="296126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5512450" y="11843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6623613" y="476881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8747838" y="317973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8551687" y="353652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ubTitle" idx="1"/>
          </p:nvPr>
        </p:nvSpPr>
        <p:spPr>
          <a:xfrm>
            <a:off x="1153900" y="1774638"/>
            <a:ext cx="19782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subTitle" idx="2"/>
          </p:nvPr>
        </p:nvSpPr>
        <p:spPr>
          <a:xfrm>
            <a:off x="3803150" y="1774649"/>
            <a:ext cx="19752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3"/>
          </p:nvPr>
        </p:nvSpPr>
        <p:spPr>
          <a:xfrm>
            <a:off x="1153900" y="3503300"/>
            <a:ext cx="19713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7"/>
          <p:cNvSpPr txBox="1">
            <a:spLocks noGrp="1"/>
          </p:cNvSpPr>
          <p:nvPr>
            <p:ph type="subTitle" idx="4"/>
          </p:nvPr>
        </p:nvSpPr>
        <p:spPr>
          <a:xfrm>
            <a:off x="3803150" y="3503300"/>
            <a:ext cx="19713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ubTitle" idx="5"/>
          </p:nvPr>
        </p:nvSpPr>
        <p:spPr>
          <a:xfrm>
            <a:off x="6437997" y="1774649"/>
            <a:ext cx="19752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subTitle" idx="6"/>
          </p:nvPr>
        </p:nvSpPr>
        <p:spPr>
          <a:xfrm>
            <a:off x="6437997" y="3503300"/>
            <a:ext cx="19752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subTitle" idx="7"/>
          </p:nvPr>
        </p:nvSpPr>
        <p:spPr>
          <a:xfrm>
            <a:off x="1157805" y="1218500"/>
            <a:ext cx="19782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subTitle" idx="8"/>
          </p:nvPr>
        </p:nvSpPr>
        <p:spPr>
          <a:xfrm>
            <a:off x="3807030" y="1218500"/>
            <a:ext cx="19674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subTitle" idx="9"/>
          </p:nvPr>
        </p:nvSpPr>
        <p:spPr>
          <a:xfrm>
            <a:off x="6441873" y="1218500"/>
            <a:ext cx="19674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subTitle" idx="13"/>
          </p:nvPr>
        </p:nvSpPr>
        <p:spPr>
          <a:xfrm>
            <a:off x="1157590" y="2945588"/>
            <a:ext cx="1971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subTitle" idx="14"/>
          </p:nvPr>
        </p:nvSpPr>
        <p:spPr>
          <a:xfrm>
            <a:off x="3806870" y="2945588"/>
            <a:ext cx="1971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15"/>
          </p:nvPr>
        </p:nvSpPr>
        <p:spPr>
          <a:xfrm>
            <a:off x="6441873" y="2945588"/>
            <a:ext cx="19674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17"/>
          <p:cNvSpPr/>
          <p:nvPr/>
        </p:nvSpPr>
        <p:spPr>
          <a:xfrm rot="8525066">
            <a:off x="7424423" y="-1697611"/>
            <a:ext cx="3069068" cy="3182568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7"/>
          <p:cNvSpPr/>
          <p:nvPr/>
        </p:nvSpPr>
        <p:spPr>
          <a:xfrm>
            <a:off x="8706625" y="893802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7"/>
          <p:cNvSpPr/>
          <p:nvPr/>
        </p:nvSpPr>
        <p:spPr>
          <a:xfrm>
            <a:off x="259450" y="565152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8246125" y="4932464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132338" y="265648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8835200" y="222308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2432625" y="497103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3232713" y="4912164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7717475" y="284764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"/>
              <a:buNone/>
              <a:defRPr sz="30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60" r:id="rId8"/>
    <p:sldLayoutId id="2147483663" r:id="rId9"/>
    <p:sldLayoutId id="2147483664" r:id="rId10"/>
    <p:sldLayoutId id="2147483668" r:id="rId11"/>
    <p:sldLayoutId id="214748366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jamanetwork.com/journals/jamainternalmedicine/fullarticle/754810" TargetMode="External"/><Relationship Id="rId3" Type="http://schemas.openxmlformats.org/officeDocument/2006/relationships/hyperlink" Target="https://slidesgo.com/" TargetMode="External"/><Relationship Id="rId7" Type="http://schemas.openxmlformats.org/officeDocument/2006/relationships/hyperlink" Target="https://diabetes.org/diabetes/stroke#:~:text=If%20you%20have%20diabetes%2C%20your,risk%20of%20getting%20a%20strok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cdc.gov/diabetes/basics/getting-tested.html" TargetMode="External"/><Relationship Id="rId5" Type="http://schemas.openxmlformats.org/officeDocument/2006/relationships/hyperlink" Target="https://www.ahajournals.org/doi/pdf/10.1161/STROKEAHA.119.027012" TargetMode="External"/><Relationship Id="rId4" Type="http://schemas.openxmlformats.org/officeDocument/2006/relationships/hyperlink" Target="https://www.kaggle.com/competitions/playground-series-s3e2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/>
          <p:nvPr/>
        </p:nvSpPr>
        <p:spPr>
          <a:xfrm rot="-10044652">
            <a:off x="6056835" y="-486396"/>
            <a:ext cx="6063188" cy="6287416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7"/>
          <p:cNvSpPr txBox="1">
            <a:spLocks noGrp="1"/>
          </p:cNvSpPr>
          <p:nvPr>
            <p:ph type="ctrTitle"/>
          </p:nvPr>
        </p:nvSpPr>
        <p:spPr>
          <a:xfrm>
            <a:off x="715100" y="1516600"/>
            <a:ext cx="67419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</a:t>
            </a:r>
            <a:r>
              <a:rPr lang="en" dirty="0">
                <a:solidFill>
                  <a:schemeClr val="dk2"/>
                </a:solidFill>
              </a:rPr>
              <a:t>Stroke Risk</a:t>
            </a:r>
            <a:endParaRPr dirty="0"/>
          </a:p>
        </p:txBody>
      </p:sp>
      <p:sp>
        <p:nvSpPr>
          <p:cNvPr id="229" name="Google Shape;229;p27"/>
          <p:cNvSpPr txBox="1">
            <a:spLocks noGrp="1"/>
          </p:cNvSpPr>
          <p:nvPr>
            <p:ph type="subTitle" idx="1"/>
          </p:nvPr>
        </p:nvSpPr>
        <p:spPr>
          <a:xfrm>
            <a:off x="715100" y="3217400"/>
            <a:ext cx="7165708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Exploring the Relationship between Demographic Factors and Health Indicators</a:t>
            </a:r>
            <a:endParaRPr dirty="0"/>
          </a:p>
        </p:txBody>
      </p:sp>
      <p:sp>
        <p:nvSpPr>
          <p:cNvPr id="230" name="Google Shape;230;p27"/>
          <p:cNvSpPr/>
          <p:nvPr/>
        </p:nvSpPr>
        <p:spPr>
          <a:xfrm>
            <a:off x="6764898" y="3919325"/>
            <a:ext cx="689391" cy="689172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7"/>
          <p:cNvSpPr/>
          <p:nvPr/>
        </p:nvSpPr>
        <p:spPr>
          <a:xfrm>
            <a:off x="8084198" y="912713"/>
            <a:ext cx="689391" cy="689172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7"/>
          <p:cNvSpPr/>
          <p:nvPr/>
        </p:nvSpPr>
        <p:spPr>
          <a:xfrm>
            <a:off x="488498" y="342813"/>
            <a:ext cx="689391" cy="689172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7"/>
          <p:cNvSpPr/>
          <p:nvPr/>
        </p:nvSpPr>
        <p:spPr>
          <a:xfrm>
            <a:off x="6292300" y="1031975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8084200" y="3626900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7"/>
          <p:cNvSpPr/>
          <p:nvPr/>
        </p:nvSpPr>
        <p:spPr>
          <a:xfrm>
            <a:off x="3025225" y="4426663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drug, turquoise&#10;&#10;Description automatically generated">
            <a:extLst>
              <a:ext uri="{FF2B5EF4-FFF2-40B4-BE49-F238E27FC236}">
                <a16:creationId xmlns:a16="http://schemas.microsoft.com/office/drawing/2014/main" id="{8EADA838-9571-73E0-1F8D-952B16B8A0FC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1348" r="21348"/>
          <a:stretch>
            <a:fillRect/>
          </a:stretch>
        </p:blipFill>
        <p:spPr>
          <a:xfrm>
            <a:off x="4722000" y="0"/>
            <a:ext cx="4422000" cy="5143500"/>
          </a:xfrm>
        </p:spPr>
      </p:pic>
      <p:sp>
        <p:nvSpPr>
          <p:cNvPr id="286" name="Google Shape;286;p31"/>
          <p:cNvSpPr/>
          <p:nvPr/>
        </p:nvSpPr>
        <p:spPr>
          <a:xfrm rot="10044652" flipH="1">
            <a:off x="102135" y="-486396"/>
            <a:ext cx="6063188" cy="6287416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1"/>
          <p:cNvSpPr txBox="1">
            <a:spLocks noGrp="1"/>
          </p:cNvSpPr>
          <p:nvPr>
            <p:ph type="title"/>
          </p:nvPr>
        </p:nvSpPr>
        <p:spPr>
          <a:xfrm>
            <a:off x="720000" y="970575"/>
            <a:ext cx="37398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</a:t>
            </a:r>
            <a:endParaRPr dirty="0"/>
          </a:p>
        </p:txBody>
      </p:sp>
      <p:sp>
        <p:nvSpPr>
          <p:cNvPr id="288" name="Google Shape;288;p31"/>
          <p:cNvSpPr txBox="1">
            <a:spLocks noGrp="1"/>
          </p:cNvSpPr>
          <p:nvPr>
            <p:ph type="body" idx="1"/>
          </p:nvPr>
        </p:nvSpPr>
        <p:spPr>
          <a:xfrm>
            <a:off x="720000" y="1622775"/>
            <a:ext cx="3735900" cy="24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>
                <a:solidFill>
                  <a:schemeClr val="dk1"/>
                </a:solidFill>
              </a:rPr>
              <a:t>Address challenges by developing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>
                <a:solidFill>
                  <a:schemeClr val="dk1"/>
                </a:solidFill>
              </a:rPr>
              <a:t>a </a:t>
            </a:r>
            <a:r>
              <a:rPr lang="en-CA" sz="1600" b="1" dirty="0">
                <a:solidFill>
                  <a:schemeClr val="dk1"/>
                </a:solidFill>
              </a:rPr>
              <a:t>reliable stroke prediction model</a:t>
            </a:r>
            <a:r>
              <a:rPr lang="en-CA" sz="1600" b="1" dirty="0"/>
              <a:t>: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CA" sz="1400" dirty="0">
                <a:solidFill>
                  <a:schemeClr val="dk1"/>
                </a:solidFill>
              </a:rPr>
              <a:t>Provide personalized risk assessments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CA" sz="1400" dirty="0"/>
              <a:t>Understand one’s own susceptibility to stroke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CA" sz="1400" dirty="0">
                <a:solidFill>
                  <a:schemeClr val="dk1"/>
                </a:solidFill>
              </a:rPr>
              <a:t>Take proactive steps to reduce one’s risk</a:t>
            </a:r>
            <a:endParaRPr sz="1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289" name="Google Shape;289;p31"/>
          <p:cNvSpPr/>
          <p:nvPr/>
        </p:nvSpPr>
        <p:spPr>
          <a:xfrm>
            <a:off x="7331725" y="431808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1"/>
          <p:cNvSpPr/>
          <p:nvPr/>
        </p:nvSpPr>
        <p:spPr>
          <a:xfrm>
            <a:off x="8906650" y="3327989"/>
            <a:ext cx="79500" cy="79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1"/>
          <p:cNvSpPr/>
          <p:nvPr/>
        </p:nvSpPr>
        <p:spPr>
          <a:xfrm>
            <a:off x="8084200" y="770889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1"/>
          <p:cNvSpPr/>
          <p:nvPr/>
        </p:nvSpPr>
        <p:spPr>
          <a:xfrm>
            <a:off x="4217787" y="612352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screen 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9CF7454F-9CE6-8DA1-A464-FB7D3F9128EE}"/>
              </a:ext>
            </a:extLst>
          </p:cNvPr>
          <p:cNvPicPr>
            <a:picLocks noGrp="1" noChangeAspect="1"/>
          </p:cNvPicPr>
          <p:nvPr>
            <p:ph type="pic" idx="6"/>
          </p:nvPr>
        </p:nvPicPr>
        <p:blipFill>
          <a:blip r:embed="rId3"/>
          <a:srcRect l="12972" r="12972"/>
          <a:stretch>
            <a:fillRect/>
          </a:stretch>
        </p:blipFill>
        <p:spPr/>
      </p:pic>
      <p:sp>
        <p:nvSpPr>
          <p:cNvPr id="432" name="Google Shape;432;p36"/>
          <p:cNvSpPr/>
          <p:nvPr/>
        </p:nvSpPr>
        <p:spPr>
          <a:xfrm rot="-10044652">
            <a:off x="4302610" y="-486396"/>
            <a:ext cx="6063188" cy="6287416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36"/>
          <p:cNvSpPr/>
          <p:nvPr/>
        </p:nvSpPr>
        <p:spPr>
          <a:xfrm>
            <a:off x="8668525" y="448947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36"/>
          <p:cNvSpPr/>
          <p:nvPr/>
        </p:nvSpPr>
        <p:spPr>
          <a:xfrm>
            <a:off x="3690300" y="4441814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6"/>
          <p:cNvSpPr/>
          <p:nvPr/>
        </p:nvSpPr>
        <p:spPr>
          <a:xfrm>
            <a:off x="5241737" y="3792177"/>
            <a:ext cx="238115" cy="238040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6"/>
          <p:cNvSpPr/>
          <p:nvPr/>
        </p:nvSpPr>
        <p:spPr>
          <a:xfrm>
            <a:off x="2571100" y="669914"/>
            <a:ext cx="79500" cy="79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87;p31">
            <a:extLst>
              <a:ext uri="{FF2B5EF4-FFF2-40B4-BE49-F238E27FC236}">
                <a16:creationId xmlns:a16="http://schemas.microsoft.com/office/drawing/2014/main" id="{F32FB1E5-68D9-0F09-CA55-088B893A09A1}"/>
              </a:ext>
            </a:extLst>
          </p:cNvPr>
          <p:cNvSpPr txBox="1">
            <a:spLocks/>
          </p:cNvSpPr>
          <p:nvPr/>
        </p:nvSpPr>
        <p:spPr>
          <a:xfrm>
            <a:off x="5813656" y="972987"/>
            <a:ext cx="37398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exend"/>
              <a:buNone/>
              <a:defRPr sz="4800" b="1" i="0" u="none" strike="noStrike" cap="non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ebas Neue"/>
              <a:buNone/>
              <a:defRPr sz="60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CA" sz="3000" dirty="0"/>
              <a:t>Data Collection </a:t>
            </a:r>
          </a:p>
        </p:txBody>
      </p:sp>
      <p:sp>
        <p:nvSpPr>
          <p:cNvPr id="7" name="Google Shape;288;p31">
            <a:extLst>
              <a:ext uri="{FF2B5EF4-FFF2-40B4-BE49-F238E27FC236}">
                <a16:creationId xmlns:a16="http://schemas.microsoft.com/office/drawing/2014/main" id="{0BBC4760-5E59-2CF6-A612-4B7A9FBC629A}"/>
              </a:ext>
            </a:extLst>
          </p:cNvPr>
          <p:cNvSpPr txBox="1">
            <a:spLocks/>
          </p:cNvSpPr>
          <p:nvPr/>
        </p:nvSpPr>
        <p:spPr>
          <a:xfrm>
            <a:off x="5809756" y="1727313"/>
            <a:ext cx="3739800" cy="24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/>
              <a:t>The dataset was collected from </a:t>
            </a:r>
            <a:br>
              <a:rPr lang="en-CA" sz="1600" dirty="0"/>
            </a:br>
            <a:r>
              <a:rPr lang="en-CA" sz="1600" b="1" dirty="0"/>
              <a:t>Kaggle Playground Competition:</a:t>
            </a:r>
            <a:endParaRPr lang="en-CA" sz="16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CA" sz="1400" dirty="0">
                <a:solidFill>
                  <a:schemeClr val="dk1"/>
                </a:solidFill>
              </a:rPr>
              <a:t>Predicts whether a patient is </a:t>
            </a:r>
            <a:r>
              <a:rPr lang="en-CA" dirty="0"/>
              <a:t>likely to have a stroke based on the input parameters</a:t>
            </a:r>
            <a:endParaRPr lang="en-CA" sz="1600" b="1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1400"/>
              <a:buFont typeface="Cabin"/>
              <a:buChar char="●"/>
              <a:tabLst/>
              <a:defRPr/>
            </a:pPr>
            <a:r>
              <a:rPr kumimoji="0" lang="en-CA" sz="14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Cabin"/>
                <a:sym typeface="Cabin"/>
              </a:rPr>
              <a:t>Consists 12 features</a:t>
            </a:r>
          </a:p>
        </p:txBody>
      </p:sp>
    </p:spTree>
    <p:extLst>
      <p:ext uri="{BB962C8B-B14F-4D97-AF65-F5344CB8AC3E}">
        <p14:creationId xmlns:p14="http://schemas.microsoft.com/office/powerpoint/2010/main" val="1520346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Features</a:t>
            </a:r>
            <a:endParaRPr dirty="0"/>
          </a:p>
        </p:txBody>
      </p:sp>
      <p:sp>
        <p:nvSpPr>
          <p:cNvPr id="391" name="Google Shape;391;p35"/>
          <p:cNvSpPr txBox="1">
            <a:spLocks noGrp="1"/>
          </p:cNvSpPr>
          <p:nvPr>
            <p:ph type="subTitle" idx="1"/>
          </p:nvPr>
        </p:nvSpPr>
        <p:spPr>
          <a:xfrm>
            <a:off x="671829" y="1774638"/>
            <a:ext cx="1639041" cy="5727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/>
              <a:t>Unique identifier for each individual</a:t>
            </a:r>
            <a:endParaRPr sz="1050" dirty="0"/>
          </a:p>
        </p:txBody>
      </p:sp>
      <p:sp>
        <p:nvSpPr>
          <p:cNvPr id="395" name="Google Shape;395;p35"/>
          <p:cNvSpPr txBox="1">
            <a:spLocks noGrp="1"/>
          </p:cNvSpPr>
          <p:nvPr>
            <p:ph type="subTitle" idx="7"/>
          </p:nvPr>
        </p:nvSpPr>
        <p:spPr>
          <a:xfrm>
            <a:off x="675734" y="1218500"/>
            <a:ext cx="1639041" cy="5082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id</a:t>
            </a:r>
            <a:endParaRPr sz="1400" dirty="0"/>
          </a:p>
        </p:txBody>
      </p:sp>
      <p:sp>
        <p:nvSpPr>
          <p:cNvPr id="26" name="Google Shape;403;p35">
            <a:extLst>
              <a:ext uri="{FF2B5EF4-FFF2-40B4-BE49-F238E27FC236}">
                <a16:creationId xmlns:a16="http://schemas.microsoft.com/office/drawing/2014/main" id="{FBD8776C-32D9-EACC-340B-5FF9F6FC1D7E}"/>
              </a:ext>
            </a:extLst>
          </p:cNvPr>
          <p:cNvSpPr/>
          <p:nvPr/>
        </p:nvSpPr>
        <p:spPr>
          <a:xfrm>
            <a:off x="351099" y="1322616"/>
            <a:ext cx="320730" cy="350719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91;p35">
            <a:extLst>
              <a:ext uri="{FF2B5EF4-FFF2-40B4-BE49-F238E27FC236}">
                <a16:creationId xmlns:a16="http://schemas.microsoft.com/office/drawing/2014/main" id="{836F137C-64CA-5A10-24A3-E9C3B0E764AD}"/>
              </a:ext>
            </a:extLst>
          </p:cNvPr>
          <p:cNvSpPr txBox="1">
            <a:spLocks/>
          </p:cNvSpPr>
          <p:nvPr/>
        </p:nvSpPr>
        <p:spPr>
          <a:xfrm>
            <a:off x="671829" y="2900664"/>
            <a:ext cx="1639041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Whether the individual has high blood pressure</a:t>
            </a:r>
          </a:p>
          <a:p>
            <a:pPr marL="0" indent="0"/>
            <a:r>
              <a:rPr lang="en-CA" sz="1050" dirty="0"/>
              <a:t>(Yes=1, No=0)</a:t>
            </a:r>
          </a:p>
        </p:txBody>
      </p:sp>
      <p:sp>
        <p:nvSpPr>
          <p:cNvPr id="28" name="Google Shape;395;p35">
            <a:extLst>
              <a:ext uri="{FF2B5EF4-FFF2-40B4-BE49-F238E27FC236}">
                <a16:creationId xmlns:a16="http://schemas.microsoft.com/office/drawing/2014/main" id="{B37B8CF2-9AD7-F290-1D30-078DC55CFF38}"/>
              </a:ext>
            </a:extLst>
          </p:cNvPr>
          <p:cNvSpPr txBox="1">
            <a:spLocks/>
          </p:cNvSpPr>
          <p:nvPr/>
        </p:nvSpPr>
        <p:spPr>
          <a:xfrm>
            <a:off x="675734" y="2344526"/>
            <a:ext cx="1639041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/>
              <a:t>hypertension</a:t>
            </a:r>
          </a:p>
        </p:txBody>
      </p:sp>
      <p:sp>
        <p:nvSpPr>
          <p:cNvPr id="29" name="Google Shape;391;p35">
            <a:extLst>
              <a:ext uri="{FF2B5EF4-FFF2-40B4-BE49-F238E27FC236}">
                <a16:creationId xmlns:a16="http://schemas.microsoft.com/office/drawing/2014/main" id="{6F8BDDEC-CE48-45A1-2083-C25F3C96AC3A}"/>
              </a:ext>
            </a:extLst>
          </p:cNvPr>
          <p:cNvSpPr txBox="1">
            <a:spLocks/>
          </p:cNvSpPr>
          <p:nvPr/>
        </p:nvSpPr>
        <p:spPr>
          <a:xfrm>
            <a:off x="671829" y="3980215"/>
            <a:ext cx="1639041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Type of work the individual is engaged in</a:t>
            </a:r>
          </a:p>
          <a:p>
            <a:pPr marL="0" indent="0"/>
            <a:r>
              <a:rPr lang="en-CA" sz="1050" dirty="0"/>
              <a:t>(i.e. Private, Self</a:t>
            </a:r>
            <a:r>
              <a:rPr lang="en-US" sz="1050" dirty="0"/>
              <a:t>-employed, etc.)</a:t>
            </a:r>
            <a:endParaRPr lang="en-CA" sz="1050" dirty="0"/>
          </a:p>
        </p:txBody>
      </p:sp>
      <p:sp>
        <p:nvSpPr>
          <p:cNvPr id="30" name="Google Shape;395;p35">
            <a:extLst>
              <a:ext uri="{FF2B5EF4-FFF2-40B4-BE49-F238E27FC236}">
                <a16:creationId xmlns:a16="http://schemas.microsoft.com/office/drawing/2014/main" id="{078B68E0-4A3C-6F74-BBF4-95268EE5051F}"/>
              </a:ext>
            </a:extLst>
          </p:cNvPr>
          <p:cNvSpPr txBox="1">
            <a:spLocks/>
          </p:cNvSpPr>
          <p:nvPr/>
        </p:nvSpPr>
        <p:spPr>
          <a:xfrm>
            <a:off x="675734" y="3424077"/>
            <a:ext cx="1639041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 err="1"/>
              <a:t>work_type</a:t>
            </a:r>
            <a:endParaRPr lang="en-CA" sz="1400" dirty="0"/>
          </a:p>
        </p:txBody>
      </p:sp>
      <p:sp>
        <p:nvSpPr>
          <p:cNvPr id="31" name="Google Shape;391;p35">
            <a:extLst>
              <a:ext uri="{FF2B5EF4-FFF2-40B4-BE49-F238E27FC236}">
                <a16:creationId xmlns:a16="http://schemas.microsoft.com/office/drawing/2014/main" id="{202629FB-5256-9B67-A292-150C336C38D6}"/>
              </a:ext>
            </a:extLst>
          </p:cNvPr>
          <p:cNvSpPr txBox="1">
            <a:spLocks/>
          </p:cNvSpPr>
          <p:nvPr/>
        </p:nvSpPr>
        <p:spPr>
          <a:xfrm>
            <a:off x="2862306" y="1767269"/>
            <a:ext cx="180294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Gender of the individual</a:t>
            </a:r>
          </a:p>
          <a:p>
            <a:pPr marL="0" indent="0"/>
            <a:r>
              <a:rPr lang="en-CA" sz="1050" dirty="0"/>
              <a:t>(Male or Female)</a:t>
            </a:r>
          </a:p>
        </p:txBody>
      </p:sp>
      <p:sp>
        <p:nvSpPr>
          <p:cNvPr id="32" name="Google Shape;395;p35">
            <a:extLst>
              <a:ext uri="{FF2B5EF4-FFF2-40B4-BE49-F238E27FC236}">
                <a16:creationId xmlns:a16="http://schemas.microsoft.com/office/drawing/2014/main" id="{489D066F-64E8-BF58-47ED-F557BB12C24D}"/>
              </a:ext>
            </a:extLst>
          </p:cNvPr>
          <p:cNvSpPr txBox="1">
            <a:spLocks/>
          </p:cNvSpPr>
          <p:nvPr/>
        </p:nvSpPr>
        <p:spPr>
          <a:xfrm>
            <a:off x="2866211" y="1211131"/>
            <a:ext cx="1802945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/>
              <a:t>gender</a:t>
            </a:r>
          </a:p>
        </p:txBody>
      </p:sp>
      <p:sp>
        <p:nvSpPr>
          <p:cNvPr id="33" name="Google Shape;391;p35">
            <a:extLst>
              <a:ext uri="{FF2B5EF4-FFF2-40B4-BE49-F238E27FC236}">
                <a16:creationId xmlns:a16="http://schemas.microsoft.com/office/drawing/2014/main" id="{A915C2EC-DE68-D790-2ED0-AD05D34238EB}"/>
              </a:ext>
            </a:extLst>
          </p:cNvPr>
          <p:cNvSpPr txBox="1">
            <a:spLocks/>
          </p:cNvSpPr>
          <p:nvPr/>
        </p:nvSpPr>
        <p:spPr>
          <a:xfrm>
            <a:off x="2862306" y="2893295"/>
            <a:ext cx="180294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Whether the individual has a heart disease</a:t>
            </a:r>
          </a:p>
          <a:p>
            <a:pPr marL="0" indent="0"/>
            <a:r>
              <a:rPr lang="en-CA" sz="1050" dirty="0"/>
              <a:t>(Yes=1, No=0)</a:t>
            </a:r>
          </a:p>
        </p:txBody>
      </p:sp>
      <p:sp>
        <p:nvSpPr>
          <p:cNvPr id="34" name="Google Shape;395;p35">
            <a:extLst>
              <a:ext uri="{FF2B5EF4-FFF2-40B4-BE49-F238E27FC236}">
                <a16:creationId xmlns:a16="http://schemas.microsoft.com/office/drawing/2014/main" id="{8A6F93B9-5977-EC0E-CB2C-AE083A5242A3}"/>
              </a:ext>
            </a:extLst>
          </p:cNvPr>
          <p:cNvSpPr txBox="1">
            <a:spLocks/>
          </p:cNvSpPr>
          <p:nvPr/>
        </p:nvSpPr>
        <p:spPr>
          <a:xfrm>
            <a:off x="2866211" y="2337157"/>
            <a:ext cx="1802945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 err="1"/>
              <a:t>heart_disease</a:t>
            </a:r>
            <a:endParaRPr lang="en-CA" sz="1400" dirty="0"/>
          </a:p>
        </p:txBody>
      </p:sp>
      <p:sp>
        <p:nvSpPr>
          <p:cNvPr id="35" name="Google Shape;391;p35">
            <a:extLst>
              <a:ext uri="{FF2B5EF4-FFF2-40B4-BE49-F238E27FC236}">
                <a16:creationId xmlns:a16="http://schemas.microsoft.com/office/drawing/2014/main" id="{06095110-E97E-8212-AD68-4EE102349856}"/>
              </a:ext>
            </a:extLst>
          </p:cNvPr>
          <p:cNvSpPr txBox="1">
            <a:spLocks/>
          </p:cNvSpPr>
          <p:nvPr/>
        </p:nvSpPr>
        <p:spPr>
          <a:xfrm>
            <a:off x="2862306" y="3972846"/>
            <a:ext cx="180294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Type of residence of the individual</a:t>
            </a:r>
          </a:p>
          <a:p>
            <a:pPr marL="0" indent="0"/>
            <a:r>
              <a:rPr lang="en-CA" sz="1050" dirty="0"/>
              <a:t>(Urban or Rural)</a:t>
            </a:r>
          </a:p>
        </p:txBody>
      </p:sp>
      <p:sp>
        <p:nvSpPr>
          <p:cNvPr id="36" name="Google Shape;395;p35">
            <a:extLst>
              <a:ext uri="{FF2B5EF4-FFF2-40B4-BE49-F238E27FC236}">
                <a16:creationId xmlns:a16="http://schemas.microsoft.com/office/drawing/2014/main" id="{CBA0A4EE-6724-D36E-3408-787407C2D0DA}"/>
              </a:ext>
            </a:extLst>
          </p:cNvPr>
          <p:cNvSpPr txBox="1">
            <a:spLocks/>
          </p:cNvSpPr>
          <p:nvPr/>
        </p:nvSpPr>
        <p:spPr>
          <a:xfrm>
            <a:off x="2866211" y="3416708"/>
            <a:ext cx="1802945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 err="1"/>
              <a:t>residence_type</a:t>
            </a:r>
            <a:endParaRPr lang="en-CA" sz="1400" dirty="0"/>
          </a:p>
        </p:txBody>
      </p:sp>
      <p:sp>
        <p:nvSpPr>
          <p:cNvPr id="37" name="Google Shape;391;p35">
            <a:extLst>
              <a:ext uri="{FF2B5EF4-FFF2-40B4-BE49-F238E27FC236}">
                <a16:creationId xmlns:a16="http://schemas.microsoft.com/office/drawing/2014/main" id="{C04124F6-7C92-BAE4-6296-DC8EA023A704}"/>
              </a:ext>
            </a:extLst>
          </p:cNvPr>
          <p:cNvSpPr txBox="1">
            <a:spLocks/>
          </p:cNvSpPr>
          <p:nvPr/>
        </p:nvSpPr>
        <p:spPr>
          <a:xfrm>
            <a:off x="4948974" y="1767269"/>
            <a:ext cx="180294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Age of the individual</a:t>
            </a:r>
          </a:p>
        </p:txBody>
      </p:sp>
      <p:sp>
        <p:nvSpPr>
          <p:cNvPr id="38" name="Google Shape;395;p35">
            <a:extLst>
              <a:ext uri="{FF2B5EF4-FFF2-40B4-BE49-F238E27FC236}">
                <a16:creationId xmlns:a16="http://schemas.microsoft.com/office/drawing/2014/main" id="{B613AF7A-D61C-9F89-72F7-733491E0D12A}"/>
              </a:ext>
            </a:extLst>
          </p:cNvPr>
          <p:cNvSpPr txBox="1">
            <a:spLocks/>
          </p:cNvSpPr>
          <p:nvPr/>
        </p:nvSpPr>
        <p:spPr>
          <a:xfrm>
            <a:off x="4952879" y="1211131"/>
            <a:ext cx="1802945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/>
              <a:t>age</a:t>
            </a:r>
          </a:p>
        </p:txBody>
      </p:sp>
      <p:sp>
        <p:nvSpPr>
          <p:cNvPr id="39" name="Google Shape;391;p35">
            <a:extLst>
              <a:ext uri="{FF2B5EF4-FFF2-40B4-BE49-F238E27FC236}">
                <a16:creationId xmlns:a16="http://schemas.microsoft.com/office/drawing/2014/main" id="{432302F9-44BF-7C49-C087-B4CA5D58A4E2}"/>
              </a:ext>
            </a:extLst>
          </p:cNvPr>
          <p:cNvSpPr txBox="1">
            <a:spLocks/>
          </p:cNvSpPr>
          <p:nvPr/>
        </p:nvSpPr>
        <p:spPr>
          <a:xfrm>
            <a:off x="4948974" y="2893295"/>
            <a:ext cx="180294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Whether the individual is married</a:t>
            </a:r>
          </a:p>
          <a:p>
            <a:pPr marL="0" indent="0"/>
            <a:r>
              <a:rPr lang="en-CA" sz="1050" dirty="0"/>
              <a:t>(Yes or No)</a:t>
            </a:r>
          </a:p>
        </p:txBody>
      </p:sp>
      <p:sp>
        <p:nvSpPr>
          <p:cNvPr id="40" name="Google Shape;395;p35">
            <a:extLst>
              <a:ext uri="{FF2B5EF4-FFF2-40B4-BE49-F238E27FC236}">
                <a16:creationId xmlns:a16="http://schemas.microsoft.com/office/drawing/2014/main" id="{7AE83EC2-7416-70DB-EEB9-5FF518171DE4}"/>
              </a:ext>
            </a:extLst>
          </p:cNvPr>
          <p:cNvSpPr txBox="1">
            <a:spLocks/>
          </p:cNvSpPr>
          <p:nvPr/>
        </p:nvSpPr>
        <p:spPr>
          <a:xfrm>
            <a:off x="4952879" y="2337157"/>
            <a:ext cx="1802945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 err="1"/>
              <a:t>ever_married</a:t>
            </a:r>
            <a:endParaRPr lang="en-CA" sz="1400" dirty="0"/>
          </a:p>
        </p:txBody>
      </p:sp>
      <p:sp>
        <p:nvSpPr>
          <p:cNvPr id="41" name="Google Shape;391;p35">
            <a:extLst>
              <a:ext uri="{FF2B5EF4-FFF2-40B4-BE49-F238E27FC236}">
                <a16:creationId xmlns:a16="http://schemas.microsoft.com/office/drawing/2014/main" id="{D91AD3FA-3A9A-20EF-91C7-35EFB7D74728}"/>
              </a:ext>
            </a:extLst>
          </p:cNvPr>
          <p:cNvSpPr txBox="1">
            <a:spLocks/>
          </p:cNvSpPr>
          <p:nvPr/>
        </p:nvSpPr>
        <p:spPr>
          <a:xfrm>
            <a:off x="4948974" y="3972846"/>
            <a:ext cx="180294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Average glucose level in the individual’s blood</a:t>
            </a:r>
          </a:p>
        </p:txBody>
      </p:sp>
      <p:sp>
        <p:nvSpPr>
          <p:cNvPr id="42" name="Google Shape;395;p35">
            <a:extLst>
              <a:ext uri="{FF2B5EF4-FFF2-40B4-BE49-F238E27FC236}">
                <a16:creationId xmlns:a16="http://schemas.microsoft.com/office/drawing/2014/main" id="{EB0266E8-DDA3-6CCC-8511-9727EA6BA7CF}"/>
              </a:ext>
            </a:extLst>
          </p:cNvPr>
          <p:cNvSpPr txBox="1">
            <a:spLocks/>
          </p:cNvSpPr>
          <p:nvPr/>
        </p:nvSpPr>
        <p:spPr>
          <a:xfrm>
            <a:off x="4952879" y="3416708"/>
            <a:ext cx="1802945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 err="1"/>
              <a:t>avg_glucose_level</a:t>
            </a:r>
            <a:endParaRPr lang="en-CA" sz="1400" dirty="0"/>
          </a:p>
        </p:txBody>
      </p:sp>
      <p:sp>
        <p:nvSpPr>
          <p:cNvPr id="43" name="Google Shape;391;p35">
            <a:extLst>
              <a:ext uri="{FF2B5EF4-FFF2-40B4-BE49-F238E27FC236}">
                <a16:creationId xmlns:a16="http://schemas.microsoft.com/office/drawing/2014/main" id="{A0A46981-642A-185C-B947-6C40F5EA4B1A}"/>
              </a:ext>
            </a:extLst>
          </p:cNvPr>
          <p:cNvSpPr txBox="1">
            <a:spLocks/>
          </p:cNvSpPr>
          <p:nvPr/>
        </p:nvSpPr>
        <p:spPr>
          <a:xfrm>
            <a:off x="7091055" y="1774638"/>
            <a:ext cx="180294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Body mass index (BMI) </a:t>
            </a:r>
          </a:p>
          <a:p>
            <a:pPr marL="0" indent="0"/>
            <a:r>
              <a:rPr lang="en-CA" sz="1050" dirty="0"/>
              <a:t>of the individual</a:t>
            </a:r>
          </a:p>
        </p:txBody>
      </p:sp>
      <p:sp>
        <p:nvSpPr>
          <p:cNvPr id="44" name="Google Shape;395;p35">
            <a:extLst>
              <a:ext uri="{FF2B5EF4-FFF2-40B4-BE49-F238E27FC236}">
                <a16:creationId xmlns:a16="http://schemas.microsoft.com/office/drawing/2014/main" id="{F7E1C0BF-9C96-59A4-BD28-668EB8982452}"/>
              </a:ext>
            </a:extLst>
          </p:cNvPr>
          <p:cNvSpPr txBox="1">
            <a:spLocks/>
          </p:cNvSpPr>
          <p:nvPr/>
        </p:nvSpPr>
        <p:spPr>
          <a:xfrm>
            <a:off x="7094960" y="1218500"/>
            <a:ext cx="1802945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 err="1"/>
              <a:t>bmi</a:t>
            </a:r>
            <a:endParaRPr lang="en-CA" sz="1400" dirty="0"/>
          </a:p>
        </p:txBody>
      </p:sp>
      <p:sp>
        <p:nvSpPr>
          <p:cNvPr id="45" name="Google Shape;391;p35">
            <a:extLst>
              <a:ext uri="{FF2B5EF4-FFF2-40B4-BE49-F238E27FC236}">
                <a16:creationId xmlns:a16="http://schemas.microsoft.com/office/drawing/2014/main" id="{CFBFAB61-A9A2-6C68-526F-7B07DCE05CB7}"/>
              </a:ext>
            </a:extLst>
          </p:cNvPr>
          <p:cNvSpPr txBox="1">
            <a:spLocks/>
          </p:cNvSpPr>
          <p:nvPr/>
        </p:nvSpPr>
        <p:spPr>
          <a:xfrm>
            <a:off x="7091055" y="2900664"/>
            <a:ext cx="180294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Smoking status of the individual</a:t>
            </a:r>
          </a:p>
        </p:txBody>
      </p:sp>
      <p:sp>
        <p:nvSpPr>
          <p:cNvPr id="46" name="Google Shape;395;p35">
            <a:extLst>
              <a:ext uri="{FF2B5EF4-FFF2-40B4-BE49-F238E27FC236}">
                <a16:creationId xmlns:a16="http://schemas.microsoft.com/office/drawing/2014/main" id="{EC041474-A00D-5B33-7BF3-3E7C6658C6F5}"/>
              </a:ext>
            </a:extLst>
          </p:cNvPr>
          <p:cNvSpPr txBox="1">
            <a:spLocks/>
          </p:cNvSpPr>
          <p:nvPr/>
        </p:nvSpPr>
        <p:spPr>
          <a:xfrm>
            <a:off x="7094960" y="2344526"/>
            <a:ext cx="1802945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 err="1"/>
              <a:t>smoking_status</a:t>
            </a:r>
            <a:endParaRPr lang="en-CA" sz="1400" dirty="0"/>
          </a:p>
        </p:txBody>
      </p:sp>
      <p:sp>
        <p:nvSpPr>
          <p:cNvPr id="47" name="Google Shape;391;p35">
            <a:extLst>
              <a:ext uri="{FF2B5EF4-FFF2-40B4-BE49-F238E27FC236}">
                <a16:creationId xmlns:a16="http://schemas.microsoft.com/office/drawing/2014/main" id="{E0713908-5D41-7204-EF89-5ED17571F91D}"/>
              </a:ext>
            </a:extLst>
          </p:cNvPr>
          <p:cNvSpPr txBox="1">
            <a:spLocks/>
          </p:cNvSpPr>
          <p:nvPr/>
        </p:nvSpPr>
        <p:spPr>
          <a:xfrm>
            <a:off x="7091055" y="3980215"/>
            <a:ext cx="180294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CA" sz="1050" dirty="0"/>
              <a:t>Whether the </a:t>
            </a:r>
            <a:r>
              <a:rPr lang="en-CA" sz="1050" dirty="0" err="1"/>
              <a:t>invidual</a:t>
            </a:r>
            <a:r>
              <a:rPr lang="en-CA" sz="1050" dirty="0"/>
              <a:t> has had a stroke</a:t>
            </a:r>
          </a:p>
          <a:p>
            <a:pPr marL="0" indent="0"/>
            <a:r>
              <a:rPr lang="en-CA" sz="1050" dirty="0"/>
              <a:t>(Yes=1, No=0)</a:t>
            </a:r>
          </a:p>
        </p:txBody>
      </p:sp>
      <p:sp>
        <p:nvSpPr>
          <p:cNvPr id="48" name="Google Shape;395;p35">
            <a:extLst>
              <a:ext uri="{FF2B5EF4-FFF2-40B4-BE49-F238E27FC236}">
                <a16:creationId xmlns:a16="http://schemas.microsoft.com/office/drawing/2014/main" id="{B13C1169-EFA9-49E2-28E5-718AEB77E4BF}"/>
              </a:ext>
            </a:extLst>
          </p:cNvPr>
          <p:cNvSpPr txBox="1">
            <a:spLocks/>
          </p:cNvSpPr>
          <p:nvPr/>
        </p:nvSpPr>
        <p:spPr>
          <a:xfrm>
            <a:off x="7094960" y="3424077"/>
            <a:ext cx="1802945" cy="50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sz="1400" dirty="0"/>
              <a:t>stroke</a:t>
            </a:r>
          </a:p>
        </p:txBody>
      </p:sp>
      <p:grpSp>
        <p:nvGrpSpPr>
          <p:cNvPr id="49" name="Google Shape;5220;p60">
            <a:extLst>
              <a:ext uri="{FF2B5EF4-FFF2-40B4-BE49-F238E27FC236}">
                <a16:creationId xmlns:a16="http://schemas.microsoft.com/office/drawing/2014/main" id="{F532CA73-92E7-053D-589F-90B1DBAA862B}"/>
              </a:ext>
            </a:extLst>
          </p:cNvPr>
          <p:cNvGrpSpPr/>
          <p:nvPr/>
        </p:nvGrpSpPr>
        <p:grpSpPr>
          <a:xfrm>
            <a:off x="2512065" y="2495561"/>
            <a:ext cx="355663" cy="308725"/>
            <a:chOff x="-28462125" y="3199700"/>
            <a:chExt cx="298550" cy="259150"/>
          </a:xfrm>
        </p:grpSpPr>
        <p:sp>
          <p:nvSpPr>
            <p:cNvPr id="50" name="Google Shape;5221;p60">
              <a:extLst>
                <a:ext uri="{FF2B5EF4-FFF2-40B4-BE49-F238E27FC236}">
                  <a16:creationId xmlns:a16="http://schemas.microsoft.com/office/drawing/2014/main" id="{663B5A65-730A-9997-7855-36D2F1C8C141}"/>
                </a:ext>
              </a:extLst>
            </p:cNvPr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222;p60">
              <a:extLst>
                <a:ext uri="{FF2B5EF4-FFF2-40B4-BE49-F238E27FC236}">
                  <a16:creationId xmlns:a16="http://schemas.microsoft.com/office/drawing/2014/main" id="{7777BEB3-A362-FC90-6EB4-DA2A7705D099}"/>
                </a:ext>
              </a:extLst>
            </p:cNvPr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23;p60">
              <a:extLst>
                <a:ext uri="{FF2B5EF4-FFF2-40B4-BE49-F238E27FC236}">
                  <a16:creationId xmlns:a16="http://schemas.microsoft.com/office/drawing/2014/main" id="{88C6419D-90C9-07DD-8116-646EF033D8AD}"/>
                </a:ext>
              </a:extLst>
            </p:cNvPr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262;p60">
            <a:extLst>
              <a:ext uri="{FF2B5EF4-FFF2-40B4-BE49-F238E27FC236}">
                <a16:creationId xmlns:a16="http://schemas.microsoft.com/office/drawing/2014/main" id="{AF14E80D-C719-91C2-E180-24E309B67140}"/>
              </a:ext>
            </a:extLst>
          </p:cNvPr>
          <p:cNvGrpSpPr/>
          <p:nvPr/>
        </p:nvGrpSpPr>
        <p:grpSpPr>
          <a:xfrm>
            <a:off x="4663777" y="1378270"/>
            <a:ext cx="310602" cy="352803"/>
            <a:chOff x="-28069875" y="3175300"/>
            <a:chExt cx="260725" cy="296150"/>
          </a:xfrm>
        </p:grpSpPr>
        <p:sp>
          <p:nvSpPr>
            <p:cNvPr id="54" name="Google Shape;5263;p60">
              <a:extLst>
                <a:ext uri="{FF2B5EF4-FFF2-40B4-BE49-F238E27FC236}">
                  <a16:creationId xmlns:a16="http://schemas.microsoft.com/office/drawing/2014/main" id="{1EBC8227-335F-39B8-4BAB-3CCBD3535AEC}"/>
                </a:ext>
              </a:extLst>
            </p:cNvPr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264;p60">
              <a:extLst>
                <a:ext uri="{FF2B5EF4-FFF2-40B4-BE49-F238E27FC236}">
                  <a16:creationId xmlns:a16="http://schemas.microsoft.com/office/drawing/2014/main" id="{09CE3050-8F5A-EB37-FB70-CC97C3EBAFDD}"/>
                </a:ext>
              </a:extLst>
            </p:cNvPr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265;p60">
              <a:extLst>
                <a:ext uri="{FF2B5EF4-FFF2-40B4-BE49-F238E27FC236}">
                  <a16:creationId xmlns:a16="http://schemas.microsoft.com/office/drawing/2014/main" id="{0E75AD58-B35F-8C8C-84F8-27426B8EA665}"/>
                </a:ext>
              </a:extLst>
            </p:cNvPr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266;p60">
              <a:extLst>
                <a:ext uri="{FF2B5EF4-FFF2-40B4-BE49-F238E27FC236}">
                  <a16:creationId xmlns:a16="http://schemas.microsoft.com/office/drawing/2014/main" id="{E3CDFE76-EBA6-C8C0-E235-8E92E058D3DA}"/>
                </a:ext>
              </a:extLst>
            </p:cNvPr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267;p60">
              <a:extLst>
                <a:ext uri="{FF2B5EF4-FFF2-40B4-BE49-F238E27FC236}">
                  <a16:creationId xmlns:a16="http://schemas.microsoft.com/office/drawing/2014/main" id="{F116ED1A-FCC5-056F-5DEB-066E09A29838}"/>
                </a:ext>
              </a:extLst>
            </p:cNvPr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268;p60">
              <a:extLst>
                <a:ext uri="{FF2B5EF4-FFF2-40B4-BE49-F238E27FC236}">
                  <a16:creationId xmlns:a16="http://schemas.microsoft.com/office/drawing/2014/main" id="{74ABFC75-A5EB-EF40-2D2B-3FCDC5EACDF5}"/>
                </a:ext>
              </a:extLst>
            </p:cNvPr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269;p60">
              <a:extLst>
                <a:ext uri="{FF2B5EF4-FFF2-40B4-BE49-F238E27FC236}">
                  <a16:creationId xmlns:a16="http://schemas.microsoft.com/office/drawing/2014/main" id="{AD44FD0C-7874-AF4E-134D-A84A7EBBE4D6}"/>
                </a:ext>
              </a:extLst>
            </p:cNvPr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270;p60">
              <a:extLst>
                <a:ext uri="{FF2B5EF4-FFF2-40B4-BE49-F238E27FC236}">
                  <a16:creationId xmlns:a16="http://schemas.microsoft.com/office/drawing/2014/main" id="{F55B6EDB-4D4B-FE45-6FBE-2C0B7AFE4AA1}"/>
                </a:ext>
              </a:extLst>
            </p:cNvPr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271;p60">
              <a:extLst>
                <a:ext uri="{FF2B5EF4-FFF2-40B4-BE49-F238E27FC236}">
                  <a16:creationId xmlns:a16="http://schemas.microsoft.com/office/drawing/2014/main" id="{8864F9C0-5CF0-208F-38F1-2AC6A8C85864}"/>
                </a:ext>
              </a:extLst>
            </p:cNvPr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5128;p60">
            <a:extLst>
              <a:ext uri="{FF2B5EF4-FFF2-40B4-BE49-F238E27FC236}">
                <a16:creationId xmlns:a16="http://schemas.microsoft.com/office/drawing/2014/main" id="{249B5BEB-5E68-1425-12C1-3CB8BFBCCAA8}"/>
              </a:ext>
            </a:extLst>
          </p:cNvPr>
          <p:cNvGrpSpPr/>
          <p:nvPr/>
        </p:nvGrpSpPr>
        <p:grpSpPr>
          <a:xfrm>
            <a:off x="316166" y="3555026"/>
            <a:ext cx="371814" cy="369974"/>
            <a:chOff x="-42259725" y="3951100"/>
            <a:chExt cx="318225" cy="316650"/>
          </a:xfrm>
        </p:grpSpPr>
        <p:sp>
          <p:nvSpPr>
            <p:cNvPr id="384" name="Google Shape;5129;p60">
              <a:extLst>
                <a:ext uri="{FF2B5EF4-FFF2-40B4-BE49-F238E27FC236}">
                  <a16:creationId xmlns:a16="http://schemas.microsoft.com/office/drawing/2014/main" id="{75D2C68B-AA56-F83B-C6A6-5634ACA07CC1}"/>
                </a:ext>
              </a:extLst>
            </p:cNvPr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5130;p60">
              <a:extLst>
                <a:ext uri="{FF2B5EF4-FFF2-40B4-BE49-F238E27FC236}">
                  <a16:creationId xmlns:a16="http://schemas.microsoft.com/office/drawing/2014/main" id="{96C036D3-F418-7ECA-52DD-4A215C8BAA2B}"/>
                </a:ext>
              </a:extLst>
            </p:cNvPr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6" name="Google Shape;5248;p60">
            <a:extLst>
              <a:ext uri="{FF2B5EF4-FFF2-40B4-BE49-F238E27FC236}">
                <a16:creationId xmlns:a16="http://schemas.microsoft.com/office/drawing/2014/main" id="{254B4A33-7768-2F0F-607B-8C333D2587B9}"/>
              </a:ext>
            </a:extLst>
          </p:cNvPr>
          <p:cNvSpPr/>
          <p:nvPr/>
        </p:nvSpPr>
        <p:spPr>
          <a:xfrm>
            <a:off x="316166" y="2507954"/>
            <a:ext cx="352833" cy="35188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7" name="Google Shape;4772;p59">
            <a:extLst>
              <a:ext uri="{FF2B5EF4-FFF2-40B4-BE49-F238E27FC236}">
                <a16:creationId xmlns:a16="http://schemas.microsoft.com/office/drawing/2014/main" id="{C440A4FF-2DE3-4BA5-3183-477FF4A20832}"/>
              </a:ext>
            </a:extLst>
          </p:cNvPr>
          <p:cNvGrpSpPr/>
          <p:nvPr/>
        </p:nvGrpSpPr>
        <p:grpSpPr>
          <a:xfrm>
            <a:off x="2551361" y="3555626"/>
            <a:ext cx="343759" cy="339271"/>
            <a:chOff x="6232000" y="1435050"/>
            <a:chExt cx="488225" cy="481850"/>
          </a:xfrm>
        </p:grpSpPr>
        <p:sp>
          <p:nvSpPr>
            <p:cNvPr id="388" name="Google Shape;4773;p59">
              <a:extLst>
                <a:ext uri="{FF2B5EF4-FFF2-40B4-BE49-F238E27FC236}">
                  <a16:creationId xmlns:a16="http://schemas.microsoft.com/office/drawing/2014/main" id="{92CE9F9E-3056-9A0E-EB52-CFA19E4C031C}"/>
                </a:ext>
              </a:extLst>
            </p:cNvPr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" name="Google Shape;4774;p59">
              <a:extLst>
                <a:ext uri="{FF2B5EF4-FFF2-40B4-BE49-F238E27FC236}">
                  <a16:creationId xmlns:a16="http://schemas.microsoft.com/office/drawing/2014/main" id="{2E65D3A0-5D1F-DBC8-B9C5-D67242BEB77F}"/>
                </a:ext>
              </a:extLst>
            </p:cNvPr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" name="Google Shape;4775;p59">
              <a:extLst>
                <a:ext uri="{FF2B5EF4-FFF2-40B4-BE49-F238E27FC236}">
                  <a16:creationId xmlns:a16="http://schemas.microsoft.com/office/drawing/2014/main" id="{866F0EF4-F15B-F6CE-5A59-E2D4BD36B6C6}"/>
                </a:ext>
              </a:extLst>
            </p:cNvPr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" name="Google Shape;4776;p59">
              <a:extLst>
                <a:ext uri="{FF2B5EF4-FFF2-40B4-BE49-F238E27FC236}">
                  <a16:creationId xmlns:a16="http://schemas.microsoft.com/office/drawing/2014/main" id="{C9A93A14-5218-88D7-F369-742DBC3FFAD6}"/>
                </a:ext>
              </a:extLst>
            </p:cNvPr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" name="Google Shape;4777;p59">
              <a:extLst>
                <a:ext uri="{FF2B5EF4-FFF2-40B4-BE49-F238E27FC236}">
                  <a16:creationId xmlns:a16="http://schemas.microsoft.com/office/drawing/2014/main" id="{2764D18B-481A-9E75-E89C-47BC1475A473}"/>
                </a:ext>
              </a:extLst>
            </p:cNvPr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0" name="Google Shape;5044;p59">
            <a:extLst>
              <a:ext uri="{FF2B5EF4-FFF2-40B4-BE49-F238E27FC236}">
                <a16:creationId xmlns:a16="http://schemas.microsoft.com/office/drawing/2014/main" id="{CB0D3008-9300-013D-9B48-94CBE581ABA7}"/>
              </a:ext>
            </a:extLst>
          </p:cNvPr>
          <p:cNvGrpSpPr/>
          <p:nvPr/>
        </p:nvGrpSpPr>
        <p:grpSpPr>
          <a:xfrm>
            <a:off x="2512065" y="1457046"/>
            <a:ext cx="392275" cy="195300"/>
            <a:chOff x="4752588" y="4440200"/>
            <a:chExt cx="392275" cy="195300"/>
          </a:xfrm>
        </p:grpSpPr>
        <p:grpSp>
          <p:nvGrpSpPr>
            <p:cNvPr id="431" name="Google Shape;5045;p59">
              <a:extLst>
                <a:ext uri="{FF2B5EF4-FFF2-40B4-BE49-F238E27FC236}">
                  <a16:creationId xmlns:a16="http://schemas.microsoft.com/office/drawing/2014/main" id="{3D8BF502-FAFA-A82C-1B5F-DC551AB6AC18}"/>
                </a:ext>
              </a:extLst>
            </p:cNvPr>
            <p:cNvGrpSpPr/>
            <p:nvPr/>
          </p:nvGrpSpPr>
          <p:grpSpPr>
            <a:xfrm>
              <a:off x="4950384" y="4469728"/>
              <a:ext cx="194479" cy="136244"/>
              <a:chOff x="3163375" y="2175125"/>
              <a:chExt cx="405925" cy="284375"/>
            </a:xfrm>
          </p:grpSpPr>
          <p:sp>
            <p:nvSpPr>
              <p:cNvPr id="435" name="Google Shape;5046;p59">
                <a:extLst>
                  <a:ext uri="{FF2B5EF4-FFF2-40B4-BE49-F238E27FC236}">
                    <a16:creationId xmlns:a16="http://schemas.microsoft.com/office/drawing/2014/main" id="{D7704B18-EC32-405A-FC79-3769A5F17339}"/>
                  </a:ext>
                </a:extLst>
              </p:cNvPr>
              <p:cNvSpPr/>
              <p:nvPr/>
            </p:nvSpPr>
            <p:spPr>
              <a:xfrm>
                <a:off x="3163375" y="2317300"/>
                <a:ext cx="3890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562" h="1" fill="none" extrusionOk="0">
                    <a:moveTo>
                      <a:pt x="15562" y="1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869FB2"/>
              </a:solidFill>
              <a:ln w="19050" cap="sq" cmpd="sng">
                <a:solidFill>
                  <a:srgbClr val="869FB2"/>
                </a:solidFill>
                <a:prstDash val="solid"/>
                <a:miter lim="4061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5047;p59">
                <a:extLst>
                  <a:ext uri="{FF2B5EF4-FFF2-40B4-BE49-F238E27FC236}">
                    <a16:creationId xmlns:a16="http://schemas.microsoft.com/office/drawing/2014/main" id="{D5001AFC-55FB-AF33-416D-68693FA18C74}"/>
                  </a:ext>
                </a:extLst>
              </p:cNvPr>
              <p:cNvSpPr/>
              <p:nvPr/>
            </p:nvSpPr>
            <p:spPr>
              <a:xfrm>
                <a:off x="3299975" y="2175125"/>
                <a:ext cx="25" cy="2843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375" fill="none" extrusionOk="0">
                    <a:moveTo>
                      <a:pt x="0" y="1"/>
                    </a:moveTo>
                    <a:lnTo>
                      <a:pt x="0" y="11374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miter lim="4061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5048;p59">
                <a:extLst>
                  <a:ext uri="{FF2B5EF4-FFF2-40B4-BE49-F238E27FC236}">
                    <a16:creationId xmlns:a16="http://schemas.microsoft.com/office/drawing/2014/main" id="{6F57054E-CA25-20CE-7F75-E0FB944E89BD}"/>
                  </a:ext>
                </a:extLst>
              </p:cNvPr>
              <p:cNvSpPr/>
              <p:nvPr/>
            </p:nvSpPr>
            <p:spPr>
              <a:xfrm>
                <a:off x="3438275" y="2186300"/>
                <a:ext cx="131025" cy="261925"/>
              </a:xfrm>
              <a:custGeom>
                <a:avLst/>
                <a:gdLst/>
                <a:ahLst/>
                <a:cxnLst/>
                <a:rect l="l" t="t" r="r" b="b"/>
                <a:pathLst>
                  <a:path w="5241" h="10477" fill="none" extrusionOk="0">
                    <a:moveTo>
                      <a:pt x="0" y="10476"/>
                    </a:moveTo>
                    <a:lnTo>
                      <a:pt x="5240" y="5241"/>
                    </a:lnTo>
                    <a:lnTo>
                      <a:pt x="0" y="1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" name="Google Shape;5049;p59">
              <a:extLst>
                <a:ext uri="{FF2B5EF4-FFF2-40B4-BE49-F238E27FC236}">
                  <a16:creationId xmlns:a16="http://schemas.microsoft.com/office/drawing/2014/main" id="{306B43A5-521E-62E7-3DFE-B8BE6923DED8}"/>
                </a:ext>
              </a:extLst>
            </p:cNvPr>
            <p:cNvGrpSpPr/>
            <p:nvPr/>
          </p:nvGrpSpPr>
          <p:grpSpPr>
            <a:xfrm>
              <a:off x="4752588" y="4440200"/>
              <a:ext cx="195300" cy="195300"/>
              <a:chOff x="4335888" y="4462425"/>
              <a:chExt cx="195300" cy="195300"/>
            </a:xfrm>
          </p:grpSpPr>
          <p:sp>
            <p:nvSpPr>
              <p:cNvPr id="433" name="Google Shape;5050;p59">
                <a:extLst>
                  <a:ext uri="{FF2B5EF4-FFF2-40B4-BE49-F238E27FC236}">
                    <a16:creationId xmlns:a16="http://schemas.microsoft.com/office/drawing/2014/main" id="{EE0817A1-E4D2-5F31-DAFA-0493B76E348B}"/>
                  </a:ext>
                </a:extLst>
              </p:cNvPr>
              <p:cNvSpPr/>
              <p:nvPr/>
            </p:nvSpPr>
            <p:spPr>
              <a:xfrm>
                <a:off x="4335888" y="446242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5051;p59">
                <a:extLst>
                  <a:ext uri="{FF2B5EF4-FFF2-40B4-BE49-F238E27FC236}">
                    <a16:creationId xmlns:a16="http://schemas.microsoft.com/office/drawing/2014/main" id="{95374570-8595-7412-8433-9C7C461E6DA3}"/>
                  </a:ext>
                </a:extLst>
              </p:cNvPr>
              <p:cNvSpPr/>
              <p:nvPr/>
            </p:nvSpPr>
            <p:spPr>
              <a:xfrm>
                <a:off x="4366388" y="449290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8" name="Google Shape;4888;p59">
            <a:extLst>
              <a:ext uri="{FF2B5EF4-FFF2-40B4-BE49-F238E27FC236}">
                <a16:creationId xmlns:a16="http://schemas.microsoft.com/office/drawing/2014/main" id="{4F3FF47A-95F4-AD2B-E49A-5E58166237DA}"/>
              </a:ext>
            </a:extLst>
          </p:cNvPr>
          <p:cNvSpPr/>
          <p:nvPr/>
        </p:nvSpPr>
        <p:spPr>
          <a:xfrm>
            <a:off x="4609557" y="2534123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39" name="Google Shape;4941;p59">
            <a:extLst>
              <a:ext uri="{FF2B5EF4-FFF2-40B4-BE49-F238E27FC236}">
                <a16:creationId xmlns:a16="http://schemas.microsoft.com/office/drawing/2014/main" id="{2482D4BB-7D91-280E-F8C3-735985593505}"/>
              </a:ext>
            </a:extLst>
          </p:cNvPr>
          <p:cNvGrpSpPr/>
          <p:nvPr/>
        </p:nvGrpSpPr>
        <p:grpSpPr>
          <a:xfrm>
            <a:off x="6804098" y="2498390"/>
            <a:ext cx="298503" cy="335275"/>
            <a:chOff x="6264300" y="3809300"/>
            <a:chExt cx="423950" cy="476175"/>
          </a:xfrm>
        </p:grpSpPr>
        <p:sp>
          <p:nvSpPr>
            <p:cNvPr id="440" name="Google Shape;4942;p59">
              <a:extLst>
                <a:ext uri="{FF2B5EF4-FFF2-40B4-BE49-F238E27FC236}">
                  <a16:creationId xmlns:a16="http://schemas.microsoft.com/office/drawing/2014/main" id="{C2F6B747-5D8C-207F-A4B8-990DE2076E2E}"/>
                </a:ext>
              </a:extLst>
            </p:cNvPr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" name="Google Shape;4943;p59">
              <a:extLst>
                <a:ext uri="{FF2B5EF4-FFF2-40B4-BE49-F238E27FC236}">
                  <a16:creationId xmlns:a16="http://schemas.microsoft.com/office/drawing/2014/main" id="{AAA60AED-E7AF-BCA7-2F70-151B1A924A72}"/>
                </a:ext>
              </a:extLst>
            </p:cNvPr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" name="Google Shape;4944;p59">
              <a:extLst>
                <a:ext uri="{FF2B5EF4-FFF2-40B4-BE49-F238E27FC236}">
                  <a16:creationId xmlns:a16="http://schemas.microsoft.com/office/drawing/2014/main" id="{9A082DCF-C4F6-9710-FE8A-6DDD6F36CA7C}"/>
                </a:ext>
              </a:extLst>
            </p:cNvPr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" name="Google Shape;5001;p59">
            <a:extLst>
              <a:ext uri="{FF2B5EF4-FFF2-40B4-BE49-F238E27FC236}">
                <a16:creationId xmlns:a16="http://schemas.microsoft.com/office/drawing/2014/main" id="{9C1D5EE9-EF27-6ACF-48B6-81AA97C6AB97}"/>
              </a:ext>
            </a:extLst>
          </p:cNvPr>
          <p:cNvGrpSpPr/>
          <p:nvPr/>
        </p:nvGrpSpPr>
        <p:grpSpPr>
          <a:xfrm>
            <a:off x="6771691" y="3574053"/>
            <a:ext cx="363316" cy="315437"/>
            <a:chOff x="6218300" y="4416175"/>
            <a:chExt cx="516000" cy="448000"/>
          </a:xfrm>
        </p:grpSpPr>
        <p:sp>
          <p:nvSpPr>
            <p:cNvPr id="444" name="Google Shape;5002;p59">
              <a:extLst>
                <a:ext uri="{FF2B5EF4-FFF2-40B4-BE49-F238E27FC236}">
                  <a16:creationId xmlns:a16="http://schemas.microsoft.com/office/drawing/2014/main" id="{6637D174-1EAF-238A-557A-D8FCFE4BEFED}"/>
                </a:ext>
              </a:extLst>
            </p:cNvPr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" name="Google Shape;5003;p59">
              <a:extLst>
                <a:ext uri="{FF2B5EF4-FFF2-40B4-BE49-F238E27FC236}">
                  <a16:creationId xmlns:a16="http://schemas.microsoft.com/office/drawing/2014/main" id="{8F3EC511-1559-03DD-C62D-EBEB15F077EF}"/>
                </a:ext>
              </a:extLst>
            </p:cNvPr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" name="Google Shape;5004;p59">
              <a:extLst>
                <a:ext uri="{FF2B5EF4-FFF2-40B4-BE49-F238E27FC236}">
                  <a16:creationId xmlns:a16="http://schemas.microsoft.com/office/drawing/2014/main" id="{C925F8F7-D42C-8B0D-0903-1AB2B7475C4D}"/>
                </a:ext>
              </a:extLst>
            </p:cNvPr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7" name="Google Shape;5359;p60">
            <a:extLst>
              <a:ext uri="{FF2B5EF4-FFF2-40B4-BE49-F238E27FC236}">
                <a16:creationId xmlns:a16="http://schemas.microsoft.com/office/drawing/2014/main" id="{6E081F6D-76DC-D210-54FF-DDE5C44AD1D3}"/>
              </a:ext>
            </a:extLst>
          </p:cNvPr>
          <p:cNvGrpSpPr/>
          <p:nvPr/>
        </p:nvGrpSpPr>
        <p:grpSpPr>
          <a:xfrm>
            <a:off x="4609557" y="3585756"/>
            <a:ext cx="356556" cy="351285"/>
            <a:chOff x="-25465200" y="3916150"/>
            <a:chExt cx="299300" cy="294875"/>
          </a:xfrm>
        </p:grpSpPr>
        <p:sp>
          <p:nvSpPr>
            <p:cNvPr id="448" name="Google Shape;5360;p60">
              <a:extLst>
                <a:ext uri="{FF2B5EF4-FFF2-40B4-BE49-F238E27FC236}">
                  <a16:creationId xmlns:a16="http://schemas.microsoft.com/office/drawing/2014/main" id="{C65F6D1A-ABBF-49B2-A1A6-319B82C8378E}"/>
                </a:ext>
              </a:extLst>
            </p:cNvPr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5361;p60">
              <a:extLst>
                <a:ext uri="{FF2B5EF4-FFF2-40B4-BE49-F238E27FC236}">
                  <a16:creationId xmlns:a16="http://schemas.microsoft.com/office/drawing/2014/main" id="{01FCD248-2218-424E-BD93-5642F6C692FB}"/>
                </a:ext>
              </a:extLst>
            </p:cNvPr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5064;p60">
            <a:extLst>
              <a:ext uri="{FF2B5EF4-FFF2-40B4-BE49-F238E27FC236}">
                <a16:creationId xmlns:a16="http://schemas.microsoft.com/office/drawing/2014/main" id="{2FE8BD5D-28DC-7C70-F0EC-A37B5472BB58}"/>
              </a:ext>
            </a:extLst>
          </p:cNvPr>
          <p:cNvGrpSpPr/>
          <p:nvPr/>
        </p:nvGrpSpPr>
        <p:grpSpPr>
          <a:xfrm>
            <a:off x="6762258" y="1383765"/>
            <a:ext cx="372749" cy="370909"/>
            <a:chOff x="-42994575" y="3950300"/>
            <a:chExt cx="319025" cy="317450"/>
          </a:xfrm>
        </p:grpSpPr>
        <p:sp>
          <p:nvSpPr>
            <p:cNvPr id="451" name="Google Shape;5065;p60">
              <a:extLst>
                <a:ext uri="{FF2B5EF4-FFF2-40B4-BE49-F238E27FC236}">
                  <a16:creationId xmlns:a16="http://schemas.microsoft.com/office/drawing/2014/main" id="{53263764-A6CF-4125-B232-E96C0EDEBAAD}"/>
                </a:ext>
              </a:extLst>
            </p:cNvPr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5066;p60">
              <a:extLst>
                <a:ext uri="{FF2B5EF4-FFF2-40B4-BE49-F238E27FC236}">
                  <a16:creationId xmlns:a16="http://schemas.microsoft.com/office/drawing/2014/main" id="{3A3661C1-CB8F-988A-8074-A4F6E635A193}"/>
                </a:ext>
              </a:extLst>
            </p:cNvPr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5067;p60">
              <a:extLst>
                <a:ext uri="{FF2B5EF4-FFF2-40B4-BE49-F238E27FC236}">
                  <a16:creationId xmlns:a16="http://schemas.microsoft.com/office/drawing/2014/main" id="{82634A93-3D19-95A9-52B4-CE1863FB35F1}"/>
                </a:ext>
              </a:extLst>
            </p:cNvPr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47835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5D1D2BD-4981-EB3C-3507-EEFE2C892530}"/>
              </a:ext>
            </a:extLst>
          </p:cNvPr>
          <p:cNvGrpSpPr/>
          <p:nvPr/>
        </p:nvGrpSpPr>
        <p:grpSpPr>
          <a:xfrm>
            <a:off x="4682775" y="1248594"/>
            <a:ext cx="4079828" cy="3090326"/>
            <a:chOff x="4755666" y="1248594"/>
            <a:chExt cx="4079828" cy="3090326"/>
          </a:xfrm>
        </p:grpSpPr>
        <p:sp>
          <p:nvSpPr>
            <p:cNvPr id="9" name="Google Shape;583;p44">
              <a:extLst>
                <a:ext uri="{FF2B5EF4-FFF2-40B4-BE49-F238E27FC236}">
                  <a16:creationId xmlns:a16="http://schemas.microsoft.com/office/drawing/2014/main" id="{374167B0-8DAF-F925-29BC-AE6806355376}"/>
                </a:ext>
              </a:extLst>
            </p:cNvPr>
            <p:cNvSpPr/>
            <p:nvPr/>
          </p:nvSpPr>
          <p:spPr>
            <a:xfrm>
              <a:off x="4755666" y="1248594"/>
              <a:ext cx="4079828" cy="3090326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lt2"/>
                  </a:solidFill>
                  <a:latin typeface="Lexend"/>
                  <a:ea typeface="Lexend"/>
                  <a:cs typeface="Lexend"/>
                  <a:sym typeface="Lexend"/>
                </a:rPr>
                <a:t> </a:t>
              </a:r>
              <a:endParaRPr sz="1600" b="1" dirty="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pic>
          <p:nvPicPr>
            <p:cNvPr id="8" name="Picture 7" descr="A picture containing text, screenshot, diagram, display&#10;&#10;Description automatically generated">
              <a:extLst>
                <a:ext uri="{FF2B5EF4-FFF2-40B4-BE49-F238E27FC236}">
                  <a16:creationId xmlns:a16="http://schemas.microsoft.com/office/drawing/2014/main" id="{C9E2B79A-DA40-C809-AEE3-49608957F2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8557" y="1326757"/>
              <a:ext cx="3934046" cy="2938685"/>
            </a:xfrm>
            <a:prstGeom prst="rect">
              <a:avLst/>
            </a:prstGeom>
          </p:spPr>
        </p:pic>
      </p:grpSp>
      <p:sp>
        <p:nvSpPr>
          <p:cNvPr id="582" name="Google Shape;582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2"/>
                </a:solidFill>
              </a:rPr>
              <a:t>Visualization </a:t>
            </a:r>
            <a:r>
              <a:rPr lang="en" dirty="0"/>
              <a:t>Process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AD09A71-1375-4945-9F22-C02E7F57F307}"/>
              </a:ext>
            </a:extLst>
          </p:cNvPr>
          <p:cNvGrpSpPr/>
          <p:nvPr/>
        </p:nvGrpSpPr>
        <p:grpSpPr>
          <a:xfrm>
            <a:off x="381397" y="1248594"/>
            <a:ext cx="4079828" cy="3090326"/>
            <a:chOff x="587116" y="1250937"/>
            <a:chExt cx="4079828" cy="3090326"/>
          </a:xfrm>
        </p:grpSpPr>
        <p:sp>
          <p:nvSpPr>
            <p:cNvPr id="583" name="Google Shape;583;p44"/>
            <p:cNvSpPr/>
            <p:nvPr/>
          </p:nvSpPr>
          <p:spPr>
            <a:xfrm>
              <a:off x="587116" y="1250937"/>
              <a:ext cx="4079828" cy="3090326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lt2"/>
                  </a:solidFill>
                  <a:latin typeface="Lexend"/>
                  <a:ea typeface="Lexend"/>
                  <a:cs typeface="Lexend"/>
                  <a:sym typeface="Lexend"/>
                </a:rPr>
                <a:t> </a:t>
              </a:r>
              <a:endParaRPr sz="1600" b="1" dirty="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pic>
          <p:nvPicPr>
            <p:cNvPr id="6" name="Picture 5" descr="A picture containing text, screenshot, diagram, plot&#10;&#10;Description automatically generated">
              <a:extLst>
                <a:ext uri="{FF2B5EF4-FFF2-40B4-BE49-F238E27FC236}">
                  <a16:creationId xmlns:a16="http://schemas.microsoft.com/office/drawing/2014/main" id="{88644675-48DD-53AB-7E31-0600204A4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5838" y="1326757"/>
              <a:ext cx="3896162" cy="2934000"/>
            </a:xfrm>
            <a:prstGeom prst="rect">
              <a:avLst/>
            </a:prstGeom>
          </p:spPr>
        </p:pic>
      </p:grpSp>
      <p:sp>
        <p:nvSpPr>
          <p:cNvPr id="19" name="Google Shape;474;p39">
            <a:extLst>
              <a:ext uri="{FF2B5EF4-FFF2-40B4-BE49-F238E27FC236}">
                <a16:creationId xmlns:a16="http://schemas.microsoft.com/office/drawing/2014/main" id="{8428BD5B-6DE3-80EF-A3EE-D737B81F6855}"/>
              </a:ext>
            </a:extLst>
          </p:cNvPr>
          <p:cNvSpPr txBox="1"/>
          <p:nvPr/>
        </p:nvSpPr>
        <p:spPr>
          <a:xfrm>
            <a:off x="378286" y="4338920"/>
            <a:ext cx="4079828" cy="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Highest correlation</a:t>
            </a:r>
            <a:r>
              <a:rPr lang="en" sz="10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between age and stroke</a:t>
            </a:r>
            <a:endParaRPr sz="1000" b="1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1" name="Google Shape;474;p39">
            <a:extLst>
              <a:ext uri="{FF2B5EF4-FFF2-40B4-BE49-F238E27FC236}">
                <a16:creationId xmlns:a16="http://schemas.microsoft.com/office/drawing/2014/main" id="{AACFF95A-B5E3-B2D3-AF80-A4C140065EB7}"/>
              </a:ext>
            </a:extLst>
          </p:cNvPr>
          <p:cNvSpPr txBox="1"/>
          <p:nvPr/>
        </p:nvSpPr>
        <p:spPr>
          <a:xfrm>
            <a:off x="4674308" y="4301133"/>
            <a:ext cx="4079828" cy="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dirty="0" err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avg_glucose_level</a:t>
            </a:r>
            <a:r>
              <a:rPr lang="en-CA" sz="10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separating into two groups: below 125 and above 180</a:t>
            </a:r>
            <a:endParaRPr sz="10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197198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Building </a:t>
            </a:r>
            <a:r>
              <a:rPr lang="en" dirty="0">
                <a:solidFill>
                  <a:schemeClr val="dk2"/>
                </a:solidFill>
              </a:rPr>
              <a:t>Pipeline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83" name="Google Shape;583;p44"/>
          <p:cNvSpPr/>
          <p:nvPr/>
        </p:nvSpPr>
        <p:spPr>
          <a:xfrm>
            <a:off x="3421226" y="1260825"/>
            <a:ext cx="2301550" cy="51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1" dirty="0" err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ColumnTransformer</a:t>
            </a:r>
            <a:endParaRPr sz="1600" b="1" dirty="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5" name="Google Shape;585;p44"/>
          <p:cNvSpPr/>
          <p:nvPr/>
        </p:nvSpPr>
        <p:spPr>
          <a:xfrm>
            <a:off x="261680" y="2111102"/>
            <a:ext cx="1167300" cy="37705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num_std</a:t>
            </a:r>
            <a:endParaRPr sz="1100" b="1" dirty="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90" name="Google Shape;590;p44"/>
          <p:cNvSpPr/>
          <p:nvPr/>
        </p:nvSpPr>
        <p:spPr>
          <a:xfrm>
            <a:off x="135919" y="2594747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SimpleImputer</a:t>
            </a:r>
            <a:endParaRPr lang="en-CA" sz="11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591" name="Google Shape;591;p44"/>
          <p:cNvCxnSpPr>
            <a:cxnSpLocks/>
          </p:cNvCxnSpPr>
          <p:nvPr/>
        </p:nvCxnSpPr>
        <p:spPr>
          <a:xfrm rot="10800000">
            <a:off x="280725" y="1901392"/>
            <a:ext cx="4291275" cy="115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2" name="Google Shape;592;p44"/>
          <p:cNvCxnSpPr>
            <a:cxnSpLocks/>
            <a:stCxn id="583" idx="2"/>
          </p:cNvCxnSpPr>
          <p:nvPr/>
        </p:nvCxnSpPr>
        <p:spPr>
          <a:xfrm rot="16200000" flipH="1">
            <a:off x="6682110" y="-331484"/>
            <a:ext cx="125538" cy="434575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4" name="Google Shape;594;p44"/>
          <p:cNvCxnSpPr>
            <a:cxnSpLocks/>
            <a:endCxn id="585" idx="0"/>
          </p:cNvCxnSpPr>
          <p:nvPr/>
        </p:nvCxnSpPr>
        <p:spPr>
          <a:xfrm rot="16200000" flipH="1">
            <a:off x="740921" y="2006692"/>
            <a:ext cx="206503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7" name="Google Shape;597;p44"/>
          <p:cNvCxnSpPr>
            <a:cxnSpLocks/>
            <a:stCxn id="585" idx="2"/>
            <a:endCxn id="590" idx="0"/>
          </p:cNvCxnSpPr>
          <p:nvPr/>
        </p:nvCxnSpPr>
        <p:spPr>
          <a:xfrm rot="5400000">
            <a:off x="790876" y="2540293"/>
            <a:ext cx="106592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585;p44">
            <a:extLst>
              <a:ext uri="{FF2B5EF4-FFF2-40B4-BE49-F238E27FC236}">
                <a16:creationId xmlns:a16="http://schemas.microsoft.com/office/drawing/2014/main" id="{34E79291-EE22-BD76-9C78-2BF12760111E}"/>
              </a:ext>
            </a:extLst>
          </p:cNvPr>
          <p:cNvSpPr/>
          <p:nvPr/>
        </p:nvSpPr>
        <p:spPr>
          <a:xfrm>
            <a:off x="1777171" y="2111101"/>
            <a:ext cx="1167300" cy="37705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num_log</a:t>
            </a:r>
            <a:endParaRPr sz="1100" b="1" dirty="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" name="Google Shape;590;p44">
            <a:extLst>
              <a:ext uri="{FF2B5EF4-FFF2-40B4-BE49-F238E27FC236}">
                <a16:creationId xmlns:a16="http://schemas.microsoft.com/office/drawing/2014/main" id="{6F147A7A-ED6C-3262-D072-02729F6E699D}"/>
              </a:ext>
            </a:extLst>
          </p:cNvPr>
          <p:cNvSpPr/>
          <p:nvPr/>
        </p:nvSpPr>
        <p:spPr>
          <a:xfrm>
            <a:off x="1651410" y="2594746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SimpleImputer</a:t>
            </a:r>
            <a:endParaRPr lang="en-CA" sz="11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59" name="Google Shape;594;p44">
            <a:extLst>
              <a:ext uri="{FF2B5EF4-FFF2-40B4-BE49-F238E27FC236}">
                <a16:creationId xmlns:a16="http://schemas.microsoft.com/office/drawing/2014/main" id="{D455CC14-A37A-533B-DC4B-8C995478DC51}"/>
              </a:ext>
            </a:extLst>
          </p:cNvPr>
          <p:cNvCxnSpPr>
            <a:cxnSpLocks/>
            <a:endCxn id="57" idx="0"/>
          </p:cNvCxnSpPr>
          <p:nvPr/>
        </p:nvCxnSpPr>
        <p:spPr>
          <a:xfrm rot="16200000" flipH="1">
            <a:off x="2256412" y="2006691"/>
            <a:ext cx="206503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597;p44">
            <a:extLst>
              <a:ext uri="{FF2B5EF4-FFF2-40B4-BE49-F238E27FC236}">
                <a16:creationId xmlns:a16="http://schemas.microsoft.com/office/drawing/2014/main" id="{A8ADA74C-8B7A-8620-1288-756DD3E799FA}"/>
              </a:ext>
            </a:extLst>
          </p:cNvPr>
          <p:cNvCxnSpPr>
            <a:cxnSpLocks/>
            <a:stCxn id="57" idx="2"/>
            <a:endCxn id="58" idx="0"/>
          </p:cNvCxnSpPr>
          <p:nvPr/>
        </p:nvCxnSpPr>
        <p:spPr>
          <a:xfrm rot="5400000">
            <a:off x="2306367" y="2540292"/>
            <a:ext cx="106592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585;p44">
            <a:extLst>
              <a:ext uri="{FF2B5EF4-FFF2-40B4-BE49-F238E27FC236}">
                <a16:creationId xmlns:a16="http://schemas.microsoft.com/office/drawing/2014/main" id="{963D0FBE-F23A-C2C6-E662-B21F304DA577}"/>
              </a:ext>
            </a:extLst>
          </p:cNvPr>
          <p:cNvSpPr/>
          <p:nvPr/>
        </p:nvSpPr>
        <p:spPr>
          <a:xfrm>
            <a:off x="3290345" y="2111101"/>
            <a:ext cx="1167300" cy="37705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num_power</a:t>
            </a:r>
            <a:endParaRPr sz="1100" b="1" dirty="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2" name="Google Shape;590;p44">
            <a:extLst>
              <a:ext uri="{FF2B5EF4-FFF2-40B4-BE49-F238E27FC236}">
                <a16:creationId xmlns:a16="http://schemas.microsoft.com/office/drawing/2014/main" id="{45D61DB7-5140-C2EE-0FBA-275C120DABAF}"/>
              </a:ext>
            </a:extLst>
          </p:cNvPr>
          <p:cNvSpPr/>
          <p:nvPr/>
        </p:nvSpPr>
        <p:spPr>
          <a:xfrm>
            <a:off x="3164584" y="2594746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SimpleImputer</a:t>
            </a:r>
            <a:endParaRPr lang="en-CA" sz="11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63" name="Google Shape;594;p44">
            <a:extLst>
              <a:ext uri="{FF2B5EF4-FFF2-40B4-BE49-F238E27FC236}">
                <a16:creationId xmlns:a16="http://schemas.microsoft.com/office/drawing/2014/main" id="{D5507E22-6C82-38DF-7E2F-088A0BA3DF93}"/>
              </a:ext>
            </a:extLst>
          </p:cNvPr>
          <p:cNvCxnSpPr>
            <a:cxnSpLocks/>
            <a:endCxn id="61" idx="0"/>
          </p:cNvCxnSpPr>
          <p:nvPr/>
        </p:nvCxnSpPr>
        <p:spPr>
          <a:xfrm rot="16200000" flipH="1">
            <a:off x="3769586" y="2006691"/>
            <a:ext cx="206503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6" name="Google Shape;597;p44">
            <a:extLst>
              <a:ext uri="{FF2B5EF4-FFF2-40B4-BE49-F238E27FC236}">
                <a16:creationId xmlns:a16="http://schemas.microsoft.com/office/drawing/2014/main" id="{4A45117D-1F75-6A95-0551-94D146B90C13}"/>
              </a:ext>
            </a:extLst>
          </p:cNvPr>
          <p:cNvCxnSpPr>
            <a:cxnSpLocks/>
            <a:stCxn id="61" idx="2"/>
            <a:endCxn id="62" idx="0"/>
          </p:cNvCxnSpPr>
          <p:nvPr/>
        </p:nvCxnSpPr>
        <p:spPr>
          <a:xfrm rot="5400000">
            <a:off x="3819541" y="2540292"/>
            <a:ext cx="106592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7" name="Google Shape;585;p44">
            <a:extLst>
              <a:ext uri="{FF2B5EF4-FFF2-40B4-BE49-F238E27FC236}">
                <a16:creationId xmlns:a16="http://schemas.microsoft.com/office/drawing/2014/main" id="{BA0DCBA0-B59E-CB26-E4F0-6336617C166A}"/>
              </a:ext>
            </a:extLst>
          </p:cNvPr>
          <p:cNvSpPr/>
          <p:nvPr/>
        </p:nvSpPr>
        <p:spPr>
          <a:xfrm>
            <a:off x="4775382" y="2107896"/>
            <a:ext cx="1167300" cy="37705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70" b="1" dirty="0" err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num_minmax</a:t>
            </a:r>
            <a:endParaRPr sz="1070" b="1" dirty="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8" name="Google Shape;590;p44">
            <a:extLst>
              <a:ext uri="{FF2B5EF4-FFF2-40B4-BE49-F238E27FC236}">
                <a16:creationId xmlns:a16="http://schemas.microsoft.com/office/drawing/2014/main" id="{97070AF1-768B-8C22-8AD3-A9E41A5B0FC7}"/>
              </a:ext>
            </a:extLst>
          </p:cNvPr>
          <p:cNvSpPr/>
          <p:nvPr/>
        </p:nvSpPr>
        <p:spPr>
          <a:xfrm>
            <a:off x="4649621" y="2591541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SimpleImputer</a:t>
            </a:r>
            <a:endParaRPr lang="en-CA" sz="11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579" name="Google Shape;594;p44">
            <a:extLst>
              <a:ext uri="{FF2B5EF4-FFF2-40B4-BE49-F238E27FC236}">
                <a16:creationId xmlns:a16="http://schemas.microsoft.com/office/drawing/2014/main" id="{C0C769A7-9431-8483-CC83-49AA73FC3A2A}"/>
              </a:ext>
            </a:extLst>
          </p:cNvPr>
          <p:cNvCxnSpPr>
            <a:cxnSpLocks/>
            <a:endCxn id="577" idx="0"/>
          </p:cNvCxnSpPr>
          <p:nvPr/>
        </p:nvCxnSpPr>
        <p:spPr>
          <a:xfrm rot="16200000" flipH="1">
            <a:off x="5254623" y="2003486"/>
            <a:ext cx="206503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0" name="Google Shape;597;p44">
            <a:extLst>
              <a:ext uri="{FF2B5EF4-FFF2-40B4-BE49-F238E27FC236}">
                <a16:creationId xmlns:a16="http://schemas.microsoft.com/office/drawing/2014/main" id="{C0B3B504-40A9-28CE-E47F-908ED6F36EC7}"/>
              </a:ext>
            </a:extLst>
          </p:cNvPr>
          <p:cNvCxnSpPr>
            <a:cxnSpLocks/>
            <a:stCxn id="577" idx="2"/>
            <a:endCxn id="578" idx="0"/>
          </p:cNvCxnSpPr>
          <p:nvPr/>
        </p:nvCxnSpPr>
        <p:spPr>
          <a:xfrm rot="5400000">
            <a:off x="5304578" y="2537087"/>
            <a:ext cx="106592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1" name="Google Shape;585;p44">
            <a:extLst>
              <a:ext uri="{FF2B5EF4-FFF2-40B4-BE49-F238E27FC236}">
                <a16:creationId xmlns:a16="http://schemas.microsoft.com/office/drawing/2014/main" id="{D6F0B0C4-B190-83C6-423D-63919AC8D034}"/>
              </a:ext>
            </a:extLst>
          </p:cNvPr>
          <p:cNvSpPr/>
          <p:nvPr/>
        </p:nvSpPr>
        <p:spPr>
          <a:xfrm>
            <a:off x="6296025" y="2107896"/>
            <a:ext cx="1167300" cy="37705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num</a:t>
            </a:r>
            <a:endParaRPr sz="1100" b="1" dirty="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2" name="Google Shape;590;p44">
            <a:extLst>
              <a:ext uri="{FF2B5EF4-FFF2-40B4-BE49-F238E27FC236}">
                <a16:creationId xmlns:a16="http://schemas.microsoft.com/office/drawing/2014/main" id="{FDE68749-51F8-9C74-6DDA-1D30F845C9A2}"/>
              </a:ext>
            </a:extLst>
          </p:cNvPr>
          <p:cNvSpPr/>
          <p:nvPr/>
        </p:nvSpPr>
        <p:spPr>
          <a:xfrm>
            <a:off x="6170264" y="2591541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SimpleImputer</a:t>
            </a:r>
            <a:endParaRPr lang="en-CA" sz="11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603" name="Google Shape;594;p44">
            <a:extLst>
              <a:ext uri="{FF2B5EF4-FFF2-40B4-BE49-F238E27FC236}">
                <a16:creationId xmlns:a16="http://schemas.microsoft.com/office/drawing/2014/main" id="{60A476BD-2171-A02B-A49E-4FEB76F1AA47}"/>
              </a:ext>
            </a:extLst>
          </p:cNvPr>
          <p:cNvCxnSpPr>
            <a:cxnSpLocks/>
            <a:endCxn id="581" idx="0"/>
          </p:cNvCxnSpPr>
          <p:nvPr/>
        </p:nvCxnSpPr>
        <p:spPr>
          <a:xfrm rot="16200000" flipH="1">
            <a:off x="6775266" y="2003486"/>
            <a:ext cx="206503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4" name="Google Shape;597;p44">
            <a:extLst>
              <a:ext uri="{FF2B5EF4-FFF2-40B4-BE49-F238E27FC236}">
                <a16:creationId xmlns:a16="http://schemas.microsoft.com/office/drawing/2014/main" id="{C52DB649-E781-0D07-401D-B56AB1012954}"/>
              </a:ext>
            </a:extLst>
          </p:cNvPr>
          <p:cNvCxnSpPr>
            <a:cxnSpLocks/>
            <a:stCxn id="581" idx="2"/>
            <a:endCxn id="602" idx="0"/>
          </p:cNvCxnSpPr>
          <p:nvPr/>
        </p:nvCxnSpPr>
        <p:spPr>
          <a:xfrm rot="5400000">
            <a:off x="6825221" y="2537087"/>
            <a:ext cx="106592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5" name="Google Shape;585;p44">
            <a:extLst>
              <a:ext uri="{FF2B5EF4-FFF2-40B4-BE49-F238E27FC236}">
                <a16:creationId xmlns:a16="http://schemas.microsoft.com/office/drawing/2014/main" id="{23261343-8BD2-B366-5DB1-AEE0D7035C05}"/>
              </a:ext>
            </a:extLst>
          </p:cNvPr>
          <p:cNvSpPr/>
          <p:nvPr/>
        </p:nvSpPr>
        <p:spPr>
          <a:xfrm>
            <a:off x="7804826" y="2107896"/>
            <a:ext cx="1167300" cy="37705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cat</a:t>
            </a:r>
            <a:endParaRPr sz="1100" b="1" dirty="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6" name="Google Shape;590;p44">
            <a:extLst>
              <a:ext uri="{FF2B5EF4-FFF2-40B4-BE49-F238E27FC236}">
                <a16:creationId xmlns:a16="http://schemas.microsoft.com/office/drawing/2014/main" id="{723CBAC9-3B9D-5F89-5F45-B690B3131AC3}"/>
              </a:ext>
            </a:extLst>
          </p:cNvPr>
          <p:cNvSpPr/>
          <p:nvPr/>
        </p:nvSpPr>
        <p:spPr>
          <a:xfrm>
            <a:off x="7679065" y="2591541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SimpleImputer</a:t>
            </a:r>
            <a:endParaRPr lang="en-CA" sz="11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607" name="Google Shape;594;p44">
            <a:extLst>
              <a:ext uri="{FF2B5EF4-FFF2-40B4-BE49-F238E27FC236}">
                <a16:creationId xmlns:a16="http://schemas.microsoft.com/office/drawing/2014/main" id="{E7C7ADB9-8534-9169-0466-066D77F15F9D}"/>
              </a:ext>
            </a:extLst>
          </p:cNvPr>
          <p:cNvCxnSpPr>
            <a:cxnSpLocks/>
            <a:endCxn id="605" idx="0"/>
          </p:cNvCxnSpPr>
          <p:nvPr/>
        </p:nvCxnSpPr>
        <p:spPr>
          <a:xfrm rot="16200000" flipH="1">
            <a:off x="8284067" y="2003486"/>
            <a:ext cx="206503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8" name="Google Shape;597;p44">
            <a:extLst>
              <a:ext uri="{FF2B5EF4-FFF2-40B4-BE49-F238E27FC236}">
                <a16:creationId xmlns:a16="http://schemas.microsoft.com/office/drawing/2014/main" id="{397582B7-CA64-CE56-FA4F-0D553A6B4483}"/>
              </a:ext>
            </a:extLst>
          </p:cNvPr>
          <p:cNvCxnSpPr>
            <a:cxnSpLocks/>
          </p:cNvCxnSpPr>
          <p:nvPr/>
        </p:nvCxnSpPr>
        <p:spPr>
          <a:xfrm rot="5400000">
            <a:off x="8314972" y="2537087"/>
            <a:ext cx="106592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9" name="Google Shape;590;p44">
            <a:extLst>
              <a:ext uri="{FF2B5EF4-FFF2-40B4-BE49-F238E27FC236}">
                <a16:creationId xmlns:a16="http://schemas.microsoft.com/office/drawing/2014/main" id="{B7AD058A-7286-7570-77CE-A956420E5354}"/>
              </a:ext>
            </a:extLst>
          </p:cNvPr>
          <p:cNvSpPr/>
          <p:nvPr/>
        </p:nvSpPr>
        <p:spPr>
          <a:xfrm>
            <a:off x="1651410" y="3115748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8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FunctionTransformer</a:t>
            </a:r>
            <a:endParaRPr lang="en-CA" sz="8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20" name="Google Shape;590;p44">
            <a:extLst>
              <a:ext uri="{FF2B5EF4-FFF2-40B4-BE49-F238E27FC236}">
                <a16:creationId xmlns:a16="http://schemas.microsoft.com/office/drawing/2014/main" id="{D2A80B34-DB3B-55D9-3AB5-5BAA913B5E4A}"/>
              </a:ext>
            </a:extLst>
          </p:cNvPr>
          <p:cNvSpPr/>
          <p:nvPr/>
        </p:nvSpPr>
        <p:spPr>
          <a:xfrm>
            <a:off x="3146422" y="3115747"/>
            <a:ext cx="1432351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PowerTransformer</a:t>
            </a:r>
            <a:endParaRPr lang="en-CA" sz="10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21" name="Google Shape;585;p44">
            <a:extLst>
              <a:ext uri="{FF2B5EF4-FFF2-40B4-BE49-F238E27FC236}">
                <a16:creationId xmlns:a16="http://schemas.microsoft.com/office/drawing/2014/main" id="{A7A945CE-4FA9-C2EE-4491-A9E4AC047142}"/>
              </a:ext>
            </a:extLst>
          </p:cNvPr>
          <p:cNvSpPr/>
          <p:nvPr/>
        </p:nvSpPr>
        <p:spPr>
          <a:xfrm>
            <a:off x="4344820" y="3698149"/>
            <a:ext cx="2379829" cy="37705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70" b="1" dirty="0" err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Minmax_transformer</a:t>
            </a:r>
            <a:r>
              <a:rPr lang="en-CA" sz="1070" b="1" dirty="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:</a:t>
            </a:r>
            <a:r>
              <a:rPr lang="en-US" sz="1070" b="1" dirty="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n-CA" sz="1070" b="1" dirty="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Pipeline</a:t>
            </a:r>
            <a:endParaRPr sz="1070" b="1" dirty="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622" name="Google Shape;597;p44">
            <a:extLst>
              <a:ext uri="{FF2B5EF4-FFF2-40B4-BE49-F238E27FC236}">
                <a16:creationId xmlns:a16="http://schemas.microsoft.com/office/drawing/2014/main" id="{8747B17B-60C0-84B5-B7C7-7A4B3CED1E5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095034" y="4070779"/>
            <a:ext cx="519287" cy="11101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4" name="Google Shape;590;p44">
            <a:extLst>
              <a:ext uri="{FF2B5EF4-FFF2-40B4-BE49-F238E27FC236}">
                <a16:creationId xmlns:a16="http://schemas.microsoft.com/office/drawing/2014/main" id="{050BA432-DBC7-AE17-64CE-ED9EBF71607E}"/>
              </a:ext>
            </a:extLst>
          </p:cNvPr>
          <p:cNvSpPr/>
          <p:nvPr/>
        </p:nvSpPr>
        <p:spPr>
          <a:xfrm>
            <a:off x="4835936" y="4179525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MinMaxScaler</a:t>
            </a:r>
            <a:endParaRPr lang="en-CA" sz="11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25" name="Google Shape;590;p44">
            <a:extLst>
              <a:ext uri="{FF2B5EF4-FFF2-40B4-BE49-F238E27FC236}">
                <a16:creationId xmlns:a16="http://schemas.microsoft.com/office/drawing/2014/main" id="{5F5E411D-7382-A7C9-CF1A-C9E1FB8AC6E4}"/>
              </a:ext>
            </a:extLst>
          </p:cNvPr>
          <p:cNvSpPr/>
          <p:nvPr/>
        </p:nvSpPr>
        <p:spPr>
          <a:xfrm>
            <a:off x="7679064" y="3115747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OrdinalEncoder</a:t>
            </a:r>
            <a:endParaRPr lang="en-CA" sz="11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27" name="Google Shape;585;p44">
            <a:extLst>
              <a:ext uri="{FF2B5EF4-FFF2-40B4-BE49-F238E27FC236}">
                <a16:creationId xmlns:a16="http://schemas.microsoft.com/office/drawing/2014/main" id="{1A5234AA-DDCC-FB4E-C7ED-B904F15F7195}"/>
              </a:ext>
            </a:extLst>
          </p:cNvPr>
          <p:cNvSpPr/>
          <p:nvPr/>
        </p:nvSpPr>
        <p:spPr>
          <a:xfrm>
            <a:off x="135919" y="3698149"/>
            <a:ext cx="1856753" cy="37705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70" b="1" dirty="0" err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std_scaler</a:t>
            </a:r>
            <a:r>
              <a:rPr lang="en-US" sz="1070" b="1" dirty="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: Pipeline</a:t>
            </a:r>
            <a:endParaRPr sz="1070" b="1" dirty="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628" name="Google Shape;597;p44">
            <a:extLst>
              <a:ext uri="{FF2B5EF4-FFF2-40B4-BE49-F238E27FC236}">
                <a16:creationId xmlns:a16="http://schemas.microsoft.com/office/drawing/2014/main" id="{1BA2EE7E-B71E-B9B9-7C21-2BF93A55CC20}"/>
              </a:ext>
            </a:extLst>
          </p:cNvPr>
          <p:cNvCxnSpPr>
            <a:cxnSpLocks/>
          </p:cNvCxnSpPr>
          <p:nvPr/>
        </p:nvCxnSpPr>
        <p:spPr>
          <a:xfrm rot="5400000">
            <a:off x="607235" y="3954977"/>
            <a:ext cx="106592" cy="347042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9" name="Google Shape;590;p44">
            <a:extLst>
              <a:ext uri="{FF2B5EF4-FFF2-40B4-BE49-F238E27FC236}">
                <a16:creationId xmlns:a16="http://schemas.microsoft.com/office/drawing/2014/main" id="{F14B0DE0-8618-E32D-C03D-D92A9A041B1B}"/>
              </a:ext>
            </a:extLst>
          </p:cNvPr>
          <p:cNvSpPr/>
          <p:nvPr/>
        </p:nvSpPr>
        <p:spPr>
          <a:xfrm>
            <a:off x="357200" y="4184932"/>
            <a:ext cx="1414189" cy="377053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 err="1">
                <a:solidFill>
                  <a:schemeClr val="accent6"/>
                </a:solidFill>
                <a:latin typeface="Lexend"/>
                <a:ea typeface="Lexend"/>
                <a:cs typeface="Lexend"/>
                <a:sym typeface="Lexend"/>
              </a:rPr>
              <a:t>StandardScaler</a:t>
            </a:r>
            <a:endParaRPr lang="en-CA" sz="1100" b="1" dirty="0">
              <a:solidFill>
                <a:schemeClr val="accent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632" name="Google Shape;594;p44">
            <a:extLst>
              <a:ext uri="{FF2B5EF4-FFF2-40B4-BE49-F238E27FC236}">
                <a16:creationId xmlns:a16="http://schemas.microsoft.com/office/drawing/2014/main" id="{6FF3D0E1-9923-A3FD-BE74-9BE3DDBA05A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3183" y="3335181"/>
            <a:ext cx="717344" cy="231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5" name="Google Shape;594;p44">
            <a:extLst>
              <a:ext uri="{FF2B5EF4-FFF2-40B4-BE49-F238E27FC236}">
                <a16:creationId xmlns:a16="http://schemas.microsoft.com/office/drawing/2014/main" id="{50D576B2-8672-E45F-E8B3-27C4766C0342}"/>
              </a:ext>
            </a:extLst>
          </p:cNvPr>
          <p:cNvCxnSpPr>
            <a:cxnSpLocks/>
          </p:cNvCxnSpPr>
          <p:nvPr/>
        </p:nvCxnSpPr>
        <p:spPr>
          <a:xfrm rot="16200000" flipH="1">
            <a:off x="729642" y="4658672"/>
            <a:ext cx="206503" cy="23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6" name="Google Shape;591;p44">
            <a:extLst>
              <a:ext uri="{FF2B5EF4-FFF2-40B4-BE49-F238E27FC236}">
                <a16:creationId xmlns:a16="http://schemas.microsoft.com/office/drawing/2014/main" id="{D11B5C45-2EFA-C427-F0FC-984FD37F5BC5}"/>
              </a:ext>
            </a:extLst>
          </p:cNvPr>
          <p:cNvCxnSpPr>
            <a:cxnSpLocks/>
          </p:cNvCxnSpPr>
          <p:nvPr/>
        </p:nvCxnSpPr>
        <p:spPr>
          <a:xfrm rot="10800000">
            <a:off x="831720" y="4756279"/>
            <a:ext cx="4291275" cy="115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7" name="Google Shape;591;p44">
            <a:extLst>
              <a:ext uri="{FF2B5EF4-FFF2-40B4-BE49-F238E27FC236}">
                <a16:creationId xmlns:a16="http://schemas.microsoft.com/office/drawing/2014/main" id="{B8DC9369-F61C-1158-DF23-8F0517625327}"/>
              </a:ext>
            </a:extLst>
          </p:cNvPr>
          <p:cNvCxnSpPr>
            <a:cxnSpLocks/>
          </p:cNvCxnSpPr>
          <p:nvPr/>
        </p:nvCxnSpPr>
        <p:spPr>
          <a:xfrm rot="10800000">
            <a:off x="4120708" y="4757207"/>
            <a:ext cx="4246403" cy="537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8" name="Google Shape;594;p44">
            <a:extLst>
              <a:ext uri="{FF2B5EF4-FFF2-40B4-BE49-F238E27FC236}">
                <a16:creationId xmlns:a16="http://schemas.microsoft.com/office/drawing/2014/main" id="{55C44D42-AE3D-D7FB-2FA8-9D06D559EBA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27357" y="4121802"/>
            <a:ext cx="1257656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" name="Google Shape;594;p44">
            <a:extLst>
              <a:ext uri="{FF2B5EF4-FFF2-40B4-BE49-F238E27FC236}">
                <a16:creationId xmlns:a16="http://schemas.microsoft.com/office/drawing/2014/main" id="{91652AB4-DF42-FC26-8EEC-20607F36C298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28055" y="4128497"/>
            <a:ext cx="1257656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1" name="Google Shape;594;p44">
            <a:extLst>
              <a:ext uri="{FF2B5EF4-FFF2-40B4-BE49-F238E27FC236}">
                <a16:creationId xmlns:a16="http://schemas.microsoft.com/office/drawing/2014/main" id="{E2B12CC0-0BAE-1A5D-EADE-4A3211FA4EF1}"/>
              </a:ext>
            </a:extLst>
          </p:cNvPr>
          <p:cNvCxnSpPr>
            <a:cxnSpLocks/>
          </p:cNvCxnSpPr>
          <p:nvPr/>
        </p:nvCxnSpPr>
        <p:spPr>
          <a:xfrm rot="16200000" flipH="1">
            <a:off x="5990877" y="3864149"/>
            <a:ext cx="1772964" cy="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3" name="Google Shape;597;p44">
            <a:extLst>
              <a:ext uri="{FF2B5EF4-FFF2-40B4-BE49-F238E27FC236}">
                <a16:creationId xmlns:a16="http://schemas.microsoft.com/office/drawing/2014/main" id="{090A3B9C-6CAA-FB94-75F2-B58657D0C0A9}"/>
              </a:ext>
            </a:extLst>
          </p:cNvPr>
          <p:cNvCxnSpPr>
            <a:cxnSpLocks/>
          </p:cNvCxnSpPr>
          <p:nvPr/>
        </p:nvCxnSpPr>
        <p:spPr>
          <a:xfrm rot="10800000" flipV="1">
            <a:off x="2165712" y="2977064"/>
            <a:ext cx="359148" cy="13303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9" name="Google Shape;597;p44">
            <a:extLst>
              <a:ext uri="{FF2B5EF4-FFF2-40B4-BE49-F238E27FC236}">
                <a16:creationId xmlns:a16="http://schemas.microsoft.com/office/drawing/2014/main" id="{1920868C-A48C-83FF-B96A-3539E663C6DD}"/>
              </a:ext>
            </a:extLst>
          </p:cNvPr>
          <p:cNvCxnSpPr>
            <a:cxnSpLocks/>
            <a:stCxn id="62" idx="2"/>
          </p:cNvCxnSpPr>
          <p:nvPr/>
        </p:nvCxnSpPr>
        <p:spPr>
          <a:xfrm rot="5400000">
            <a:off x="3627901" y="2868535"/>
            <a:ext cx="140515" cy="347042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4" name="Google Shape;594;p44">
            <a:extLst>
              <a:ext uri="{FF2B5EF4-FFF2-40B4-BE49-F238E27FC236}">
                <a16:creationId xmlns:a16="http://schemas.microsoft.com/office/drawing/2014/main" id="{9B5EE014-F867-7257-EE02-D78ADB711B4D}"/>
              </a:ext>
            </a:extLst>
          </p:cNvPr>
          <p:cNvCxnSpPr>
            <a:cxnSpLocks/>
          </p:cNvCxnSpPr>
          <p:nvPr/>
        </p:nvCxnSpPr>
        <p:spPr>
          <a:xfrm rot="16200000" flipH="1">
            <a:off x="4996420" y="3333974"/>
            <a:ext cx="717609" cy="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7" name="Google Shape;594;p44">
            <a:extLst>
              <a:ext uri="{FF2B5EF4-FFF2-40B4-BE49-F238E27FC236}">
                <a16:creationId xmlns:a16="http://schemas.microsoft.com/office/drawing/2014/main" id="{74ABF30D-2E05-089E-9D4B-BD30E5026EA6}"/>
              </a:ext>
            </a:extLst>
          </p:cNvPr>
          <p:cNvCxnSpPr>
            <a:cxnSpLocks/>
          </p:cNvCxnSpPr>
          <p:nvPr/>
        </p:nvCxnSpPr>
        <p:spPr>
          <a:xfrm rot="5400000">
            <a:off x="5255343" y="4655915"/>
            <a:ext cx="198672" cy="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9" name="Google Shape;594;p44">
            <a:extLst>
              <a:ext uri="{FF2B5EF4-FFF2-40B4-BE49-F238E27FC236}">
                <a16:creationId xmlns:a16="http://schemas.microsoft.com/office/drawing/2014/main" id="{7C08CC14-5FF2-DC00-3325-0C8201AE50C1}"/>
              </a:ext>
            </a:extLst>
          </p:cNvPr>
          <p:cNvCxnSpPr>
            <a:cxnSpLocks/>
          </p:cNvCxnSpPr>
          <p:nvPr/>
        </p:nvCxnSpPr>
        <p:spPr>
          <a:xfrm rot="16200000" flipH="1">
            <a:off x="7741611" y="4128931"/>
            <a:ext cx="1256555" cy="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7" name="Google Shape;597;p44">
            <a:extLst>
              <a:ext uri="{FF2B5EF4-FFF2-40B4-BE49-F238E27FC236}">
                <a16:creationId xmlns:a16="http://schemas.microsoft.com/office/drawing/2014/main" id="{726FC409-11BF-9A49-DDC5-EDD1578A7D38}"/>
              </a:ext>
            </a:extLst>
          </p:cNvPr>
          <p:cNvCxnSpPr>
            <a:cxnSpLocks/>
          </p:cNvCxnSpPr>
          <p:nvPr/>
        </p:nvCxnSpPr>
        <p:spPr>
          <a:xfrm rot="5400000">
            <a:off x="8123331" y="2871969"/>
            <a:ext cx="140515" cy="347042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3950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>
            <a:spLocks noGrp="1"/>
          </p:cNvSpPr>
          <p:nvPr>
            <p:ph type="title"/>
          </p:nvPr>
        </p:nvSpPr>
        <p:spPr>
          <a:xfrm>
            <a:off x="4485400" y="2823313"/>
            <a:ext cx="3943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Results</a:t>
            </a:r>
            <a:endParaRPr dirty="0"/>
          </a:p>
        </p:txBody>
      </p:sp>
      <p:sp>
        <p:nvSpPr>
          <p:cNvPr id="271" name="Google Shape;271;p30"/>
          <p:cNvSpPr/>
          <p:nvPr/>
        </p:nvSpPr>
        <p:spPr>
          <a:xfrm rot="10044652" flipH="1">
            <a:off x="-2737915" y="-486396"/>
            <a:ext cx="6063188" cy="6287416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0"/>
          <p:cNvSpPr/>
          <p:nvPr/>
        </p:nvSpPr>
        <p:spPr>
          <a:xfrm>
            <a:off x="2018273" y="3919338"/>
            <a:ext cx="689391" cy="689172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0"/>
          <p:cNvSpPr/>
          <p:nvPr/>
        </p:nvSpPr>
        <p:spPr>
          <a:xfrm>
            <a:off x="370398" y="1582963"/>
            <a:ext cx="689391" cy="689172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0"/>
          <p:cNvSpPr/>
          <p:nvPr/>
        </p:nvSpPr>
        <p:spPr>
          <a:xfrm>
            <a:off x="5878298" y="534988"/>
            <a:ext cx="689391" cy="689172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0"/>
          <p:cNvSpPr/>
          <p:nvPr/>
        </p:nvSpPr>
        <p:spPr>
          <a:xfrm>
            <a:off x="10767075" y="3784413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0"/>
          <p:cNvSpPr/>
          <p:nvPr/>
        </p:nvSpPr>
        <p:spPr>
          <a:xfrm>
            <a:off x="7708350" y="4473575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0"/>
          <p:cNvSpPr/>
          <p:nvPr/>
        </p:nvSpPr>
        <p:spPr>
          <a:xfrm>
            <a:off x="3775725" y="3050250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0"/>
          <p:cNvSpPr/>
          <p:nvPr/>
        </p:nvSpPr>
        <p:spPr>
          <a:xfrm>
            <a:off x="600050" y="659075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0"/>
          <p:cNvSpPr/>
          <p:nvPr/>
        </p:nvSpPr>
        <p:spPr>
          <a:xfrm>
            <a:off x="1626250" y="3784425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0"/>
          <p:cNvSpPr/>
          <p:nvPr/>
        </p:nvSpPr>
        <p:spPr>
          <a:xfrm>
            <a:off x="5188738" y="1419425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0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>
            <a:spLocks noGrp="1"/>
          </p:cNvSpPr>
          <p:nvPr>
            <p:ph type="title"/>
          </p:nvPr>
        </p:nvSpPr>
        <p:spPr>
          <a:xfrm>
            <a:off x="4171308" y="2823313"/>
            <a:ext cx="4257592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800" dirty="0"/>
              <a:t>Limitation</a:t>
            </a:r>
            <a:r>
              <a:rPr lang="en-US" sz="4800" dirty="0"/>
              <a:t> </a:t>
            </a:r>
            <a:r>
              <a:rPr lang="en-CA" sz="4800" dirty="0"/>
              <a:t>&amp;</a:t>
            </a:r>
            <a:br>
              <a:rPr lang="en-CA" sz="4800" dirty="0"/>
            </a:br>
            <a:r>
              <a:rPr lang="en-CA" sz="4800" dirty="0"/>
              <a:t>Suggestion</a:t>
            </a:r>
            <a:endParaRPr sz="4000" dirty="0"/>
          </a:p>
        </p:txBody>
      </p:sp>
      <p:sp>
        <p:nvSpPr>
          <p:cNvPr id="271" name="Google Shape;271;p30"/>
          <p:cNvSpPr/>
          <p:nvPr/>
        </p:nvSpPr>
        <p:spPr>
          <a:xfrm rot="10044652" flipH="1">
            <a:off x="-2737915" y="-486396"/>
            <a:ext cx="6063188" cy="6287416"/>
          </a:xfrm>
          <a:custGeom>
            <a:avLst/>
            <a:gdLst/>
            <a:ahLst/>
            <a:cxnLst/>
            <a:rect l="l" t="t" r="r" b="b"/>
            <a:pathLst>
              <a:path w="247824" h="256989" extrusionOk="0">
                <a:moveTo>
                  <a:pt x="202883" y="1"/>
                </a:moveTo>
                <a:cubicBezTo>
                  <a:pt x="202883" y="1"/>
                  <a:pt x="240365" y="45906"/>
                  <a:pt x="207225" y="110552"/>
                </a:cubicBezTo>
                <a:cubicBezTo>
                  <a:pt x="174086" y="175161"/>
                  <a:pt x="247824" y="214461"/>
                  <a:pt x="247824" y="214461"/>
                </a:cubicBezTo>
                <a:lnTo>
                  <a:pt x="46426" y="256989"/>
                </a:lnTo>
                <a:lnTo>
                  <a:pt x="1" y="4045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0"/>
          <p:cNvSpPr/>
          <p:nvPr/>
        </p:nvSpPr>
        <p:spPr>
          <a:xfrm>
            <a:off x="2018273" y="3919338"/>
            <a:ext cx="689391" cy="689172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0"/>
          <p:cNvSpPr/>
          <p:nvPr/>
        </p:nvSpPr>
        <p:spPr>
          <a:xfrm>
            <a:off x="370398" y="1582963"/>
            <a:ext cx="689391" cy="689172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0"/>
          <p:cNvSpPr/>
          <p:nvPr/>
        </p:nvSpPr>
        <p:spPr>
          <a:xfrm>
            <a:off x="5878298" y="534988"/>
            <a:ext cx="689391" cy="689172"/>
          </a:xfrm>
          <a:custGeom>
            <a:avLst/>
            <a:gdLst/>
            <a:ahLst/>
            <a:cxnLst/>
            <a:rect l="l" t="t" r="r" b="b"/>
            <a:pathLst>
              <a:path w="207961" h="207895" extrusionOk="0">
                <a:moveTo>
                  <a:pt x="86628" y="0"/>
                </a:moveTo>
                <a:cubicBezTo>
                  <a:pt x="77157" y="0"/>
                  <a:pt x="69607" y="7616"/>
                  <a:pt x="69607" y="16955"/>
                </a:cubicBezTo>
                <a:lnTo>
                  <a:pt x="69607" y="69607"/>
                </a:lnTo>
                <a:lnTo>
                  <a:pt x="16955" y="69607"/>
                </a:lnTo>
                <a:cubicBezTo>
                  <a:pt x="7616" y="69607"/>
                  <a:pt x="0" y="77157"/>
                  <a:pt x="0" y="86496"/>
                </a:cubicBezTo>
                <a:lnTo>
                  <a:pt x="0" y="121266"/>
                </a:lnTo>
                <a:cubicBezTo>
                  <a:pt x="0" y="130737"/>
                  <a:pt x="7616" y="138287"/>
                  <a:pt x="16955" y="138287"/>
                </a:cubicBezTo>
                <a:lnTo>
                  <a:pt x="69607" y="138287"/>
                </a:lnTo>
                <a:lnTo>
                  <a:pt x="69607" y="190940"/>
                </a:lnTo>
                <a:cubicBezTo>
                  <a:pt x="69607" y="200278"/>
                  <a:pt x="77224" y="207894"/>
                  <a:pt x="86628" y="207894"/>
                </a:cubicBezTo>
                <a:lnTo>
                  <a:pt x="121399" y="207894"/>
                </a:lnTo>
                <a:cubicBezTo>
                  <a:pt x="130737" y="207894"/>
                  <a:pt x="138353" y="200278"/>
                  <a:pt x="138353" y="190940"/>
                </a:cubicBezTo>
                <a:lnTo>
                  <a:pt x="138353" y="138287"/>
                </a:lnTo>
                <a:lnTo>
                  <a:pt x="191006" y="138287"/>
                </a:lnTo>
                <a:cubicBezTo>
                  <a:pt x="200344" y="138287"/>
                  <a:pt x="207961" y="130671"/>
                  <a:pt x="207961" y="121266"/>
                </a:cubicBezTo>
                <a:lnTo>
                  <a:pt x="207961" y="86496"/>
                </a:lnTo>
                <a:cubicBezTo>
                  <a:pt x="207894" y="77157"/>
                  <a:pt x="200344" y="69607"/>
                  <a:pt x="191006" y="69607"/>
                </a:cubicBezTo>
                <a:lnTo>
                  <a:pt x="138287" y="69607"/>
                </a:lnTo>
                <a:lnTo>
                  <a:pt x="138287" y="16955"/>
                </a:lnTo>
                <a:cubicBezTo>
                  <a:pt x="138287" y="7616"/>
                  <a:pt x="130737" y="0"/>
                  <a:pt x="1213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0"/>
          <p:cNvSpPr/>
          <p:nvPr/>
        </p:nvSpPr>
        <p:spPr>
          <a:xfrm>
            <a:off x="10767075" y="3784413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0"/>
          <p:cNvSpPr/>
          <p:nvPr/>
        </p:nvSpPr>
        <p:spPr>
          <a:xfrm>
            <a:off x="7708350" y="4473575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0"/>
          <p:cNvSpPr/>
          <p:nvPr/>
        </p:nvSpPr>
        <p:spPr>
          <a:xfrm>
            <a:off x="3775725" y="3050250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0"/>
          <p:cNvSpPr/>
          <p:nvPr/>
        </p:nvSpPr>
        <p:spPr>
          <a:xfrm>
            <a:off x="600050" y="659075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0"/>
          <p:cNvSpPr/>
          <p:nvPr/>
        </p:nvSpPr>
        <p:spPr>
          <a:xfrm>
            <a:off x="1626250" y="3784425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0"/>
          <p:cNvSpPr/>
          <p:nvPr/>
        </p:nvSpPr>
        <p:spPr>
          <a:xfrm>
            <a:off x="5188738" y="1419425"/>
            <a:ext cx="230100" cy="230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270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 err="1">
                <a:solidFill>
                  <a:schemeClr val="dk2"/>
                </a:solidFill>
              </a:rPr>
              <a:t>Refere</a:t>
            </a:r>
            <a:r>
              <a:rPr lang="en-US" dirty="0" err="1">
                <a:solidFill>
                  <a:schemeClr val="dk2"/>
                </a:solidFill>
              </a:rPr>
              <a:t>nces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75" name="Google Shape;575;p43"/>
          <p:cNvSpPr txBox="1">
            <a:spLocks noGrp="1"/>
          </p:cNvSpPr>
          <p:nvPr>
            <p:ph type="subTitle" idx="4294967295"/>
          </p:nvPr>
        </p:nvSpPr>
        <p:spPr>
          <a:xfrm>
            <a:off x="715100" y="1137549"/>
            <a:ext cx="8077918" cy="3560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/>
              <a:t>[1] </a:t>
            </a:r>
            <a:r>
              <a:rPr lang="en-CA" sz="1600" dirty="0">
                <a:hlinkClick r:id="rId3"/>
              </a:rPr>
              <a:t>https://slidesgo.com/</a:t>
            </a:r>
            <a:endParaRPr lang="en-CA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dirty="0"/>
              <a:t>[2] </a:t>
            </a:r>
            <a:r>
              <a:rPr lang="en-CA" sz="1600" dirty="0">
                <a:hlinkClick r:id="rId4"/>
              </a:rPr>
              <a:t>https://www.kaggle.com/competitions/playground-series-s3e2/</a:t>
            </a:r>
            <a:endParaRPr lang="en-CA" sz="1600" dirty="0"/>
          </a:p>
          <a:p>
            <a:pPr marL="0" indent="0">
              <a:buNone/>
            </a:pPr>
            <a:r>
              <a:rPr lang="en-US" altLang="ko-KR" sz="1600" dirty="0">
                <a:solidFill>
                  <a:srgbClr val="DBDEE1"/>
                </a:solidFill>
                <a:latin typeface="gg sans"/>
              </a:rPr>
              <a:t>[3</a:t>
            </a: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] H.-K. Wang et al., “Smoking paradox in stroke survivors? - aha/ASA journals,” Smoking Paradox in Stroke Survivors?, </a:t>
            </a:r>
            <a:r>
              <a:rPr lang="en-CA" sz="1600" b="0" i="0" dirty="0">
                <a:effectLst/>
                <a:latin typeface="inherit"/>
                <a:hlinkClick r:id="rId5" tooltip="https://www.ahajournals.org/doi/pdf/10.1161/STROKEAHA.119.027012"/>
              </a:rPr>
              <a:t>https://www.ahajournals.org/doi/pdf/10.1161/STROKEAHA.119.027012</a:t>
            </a: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 (accessed Jun. 30, 2023). </a:t>
            </a:r>
          </a:p>
          <a:p>
            <a:pPr marL="0" indent="0">
              <a:buNone/>
            </a:pP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[</a:t>
            </a:r>
            <a:r>
              <a:rPr lang="en-US" altLang="ko-KR" sz="1600" dirty="0">
                <a:solidFill>
                  <a:srgbClr val="DBDEE1"/>
                </a:solidFill>
                <a:latin typeface="gg sans"/>
              </a:rPr>
              <a:t>4</a:t>
            </a: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] “Diabetes tests,” Centers for Disease Control and Prevention, </a:t>
            </a:r>
            <a:r>
              <a:rPr lang="en-CA" sz="1600" b="0" i="0" dirty="0">
                <a:effectLst/>
                <a:latin typeface="inherit"/>
                <a:hlinkClick r:id="rId6" tooltip="https://www.cdc.gov/diabetes/basics/getting-tested.html"/>
              </a:rPr>
              <a:t>https://www.cdc.gov/diabetes/basics/getting-tested.html</a:t>
            </a: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 (accessed Jun. 30, 2023). </a:t>
            </a:r>
          </a:p>
          <a:p>
            <a:pPr marL="0" indent="0">
              <a:buNone/>
            </a:pP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[</a:t>
            </a:r>
            <a:r>
              <a:rPr lang="en-US" altLang="ko-KR" sz="1600" dirty="0">
                <a:solidFill>
                  <a:srgbClr val="DBDEE1"/>
                </a:solidFill>
                <a:latin typeface="gg sans"/>
              </a:rPr>
              <a:t>5</a:t>
            </a: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] “Stroke,” Stroke | ADA, </a:t>
            </a:r>
            <a:r>
              <a:rPr lang="en-CA" sz="1600" b="0" i="0" dirty="0">
                <a:effectLst/>
                <a:latin typeface="inherit"/>
                <a:hlinkClick r:id="rId7" tooltip="https://diabetes.org/diabetes/stroke#:~:text=If%20you%20have%20diabetes%2C%20your,risk%20of%20getting%20a%20stroke"/>
              </a:rPr>
              <a:t>https://diabetes.org/diabetes/stroke#:~:text=If%20you%20have%20diabetes%2C%20your,risk%20of%20getting%20a%20stroke</a:t>
            </a: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 (accessed Jun. 30, 2023). </a:t>
            </a:r>
          </a:p>
          <a:p>
            <a:pPr marL="0" indent="0">
              <a:buNone/>
            </a:pP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[</a:t>
            </a:r>
            <a:r>
              <a:rPr lang="en-US" altLang="ko-KR" sz="1600" b="0" i="0" dirty="0">
                <a:solidFill>
                  <a:srgbClr val="DBDEE1"/>
                </a:solidFill>
                <a:effectLst/>
                <a:latin typeface="gg sans"/>
              </a:rPr>
              <a:t>6</a:t>
            </a: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] M. Tobias </a:t>
            </a:r>
            <a:r>
              <a:rPr lang="en-CA" sz="1600" b="0" i="0" dirty="0" err="1">
                <a:solidFill>
                  <a:srgbClr val="DBDEE1"/>
                </a:solidFill>
                <a:effectLst/>
                <a:latin typeface="gg sans"/>
              </a:rPr>
              <a:t>Kurth</a:t>
            </a: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, “Body mass index and the risk of stroke in men,” Archives of Internal Medicine, </a:t>
            </a:r>
            <a:r>
              <a:rPr lang="en-CA" sz="1600" b="0" i="0" dirty="0">
                <a:effectLst/>
                <a:latin typeface="inherit"/>
                <a:hlinkClick r:id="rId8" tooltip="https://jamanetwork.com/journals/jamainternalmedicine/fullarticle/754810"/>
              </a:rPr>
              <a:t>https://jamanetwork.com/journals/jamainternalmedicine/fullarticle/754810</a:t>
            </a:r>
            <a:r>
              <a:rPr lang="en-CA" sz="1600" b="0" i="0" dirty="0">
                <a:solidFill>
                  <a:srgbClr val="DBDEE1"/>
                </a:solidFill>
                <a:effectLst/>
                <a:latin typeface="gg sans"/>
              </a:rPr>
              <a:t> (accessed Jun. 30, 2023).</a:t>
            </a:r>
            <a:endParaRPr lang="en-CA" sz="1100" dirty="0"/>
          </a:p>
          <a:p>
            <a:pPr marL="0" indent="0">
              <a:buNone/>
            </a:pPr>
            <a:br>
              <a:rPr lang="en-CA" dirty="0">
                <a:effectLst/>
                <a:latin typeface="LMRoman10-Regular-Identity-H"/>
              </a:rPr>
            </a:br>
            <a:endParaRPr lang="en-CA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203353"/>
      </p:ext>
    </p:extLst>
  </p:cSld>
  <p:clrMapOvr>
    <a:masterClrMapping/>
  </p:clrMapOvr>
</p:sld>
</file>

<file path=ppt/theme/theme1.xml><?xml version="1.0" encoding="utf-8"?>
<a:theme xmlns:a="http://schemas.openxmlformats.org/drawingml/2006/main" name="Hypoglycemia Clinical Case by Slidesgo">
  <a:themeElements>
    <a:clrScheme name="Simple Light">
      <a:dk1>
        <a:srgbClr val="F8F8F8"/>
      </a:dk1>
      <a:lt1>
        <a:srgbClr val="0F9AC3"/>
      </a:lt1>
      <a:dk2>
        <a:srgbClr val="5DD7C1"/>
      </a:dk2>
      <a:lt2>
        <a:srgbClr val="003362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8F8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510</Words>
  <Application>Microsoft Macintosh PowerPoint</Application>
  <PresentationFormat>On-screen Show (16:9)</PresentationFormat>
  <Paragraphs>81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gg sans</vt:lpstr>
      <vt:lpstr>Arial</vt:lpstr>
      <vt:lpstr>Cabin</vt:lpstr>
      <vt:lpstr>Raleway</vt:lpstr>
      <vt:lpstr>PT Sans</vt:lpstr>
      <vt:lpstr>Lexend</vt:lpstr>
      <vt:lpstr>Bebas Neue</vt:lpstr>
      <vt:lpstr>LMRoman10-Regular-Identity-H</vt:lpstr>
      <vt:lpstr>inherit</vt:lpstr>
      <vt:lpstr>Hypoglycemia Clinical Case by Slidesgo</vt:lpstr>
      <vt:lpstr>Predicting Stroke Risk</vt:lpstr>
      <vt:lpstr>Goal</vt:lpstr>
      <vt:lpstr>PowerPoint Presentation</vt:lpstr>
      <vt:lpstr>Data Features</vt:lpstr>
      <vt:lpstr>Visualization Process</vt:lpstr>
      <vt:lpstr>Building Pipeline</vt:lpstr>
      <vt:lpstr>Results</vt:lpstr>
      <vt:lpstr>Limitation &amp; Suggestion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Stroke Risk</dc:title>
  <cp:lastModifiedBy>Soyun Lee</cp:lastModifiedBy>
  <cp:revision>5</cp:revision>
  <dcterms:modified xsi:type="dcterms:W3CDTF">2023-06-30T08:35:02Z</dcterms:modified>
</cp:coreProperties>
</file>